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6.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7.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 id="2147483673" r:id="rId2"/>
    <p:sldMasterId id="2147483699" r:id="rId3"/>
    <p:sldMasterId id="2147483800" r:id="rId4"/>
    <p:sldMasterId id="2147483839" r:id="rId5"/>
    <p:sldMasterId id="2147483851" r:id="rId6"/>
    <p:sldMasterId id="2147483902" r:id="rId7"/>
    <p:sldMasterId id="2147483941" r:id="rId8"/>
  </p:sldMasterIdLst>
  <p:notesMasterIdLst>
    <p:notesMasterId r:id="rId80"/>
  </p:notesMasterIdLst>
  <p:sldIdLst>
    <p:sldId id="11528" r:id="rId9"/>
    <p:sldId id="311" r:id="rId10"/>
    <p:sldId id="888" r:id="rId11"/>
    <p:sldId id="889" r:id="rId12"/>
    <p:sldId id="642" r:id="rId13"/>
    <p:sldId id="643" r:id="rId14"/>
    <p:sldId id="848" r:id="rId15"/>
    <p:sldId id="272" r:id="rId16"/>
    <p:sldId id="644" r:id="rId17"/>
    <p:sldId id="649" r:id="rId18"/>
    <p:sldId id="661" r:id="rId19"/>
    <p:sldId id="11529" r:id="rId20"/>
    <p:sldId id="11530" r:id="rId21"/>
    <p:sldId id="662" r:id="rId22"/>
    <p:sldId id="660" r:id="rId23"/>
    <p:sldId id="11531" r:id="rId24"/>
    <p:sldId id="958" r:id="rId25"/>
    <p:sldId id="11532" r:id="rId26"/>
    <p:sldId id="959" r:id="rId27"/>
    <p:sldId id="500" r:id="rId28"/>
    <p:sldId id="652" r:id="rId29"/>
    <p:sldId id="670" r:id="rId30"/>
    <p:sldId id="11534" r:id="rId31"/>
    <p:sldId id="11536" r:id="rId32"/>
    <p:sldId id="11535" r:id="rId33"/>
    <p:sldId id="11539" r:id="rId34"/>
    <p:sldId id="11538" r:id="rId35"/>
    <p:sldId id="11537" r:id="rId36"/>
    <p:sldId id="11542" r:id="rId37"/>
    <p:sldId id="11541" r:id="rId38"/>
    <p:sldId id="11540" r:id="rId39"/>
    <p:sldId id="11544" r:id="rId40"/>
    <p:sldId id="11543" r:id="rId41"/>
    <p:sldId id="11545" r:id="rId42"/>
    <p:sldId id="11533" r:id="rId43"/>
    <p:sldId id="961" r:id="rId44"/>
    <p:sldId id="960" r:id="rId45"/>
    <p:sldId id="11546" r:id="rId46"/>
    <p:sldId id="11527" r:id="rId47"/>
    <p:sldId id="696" r:id="rId48"/>
    <p:sldId id="962" r:id="rId49"/>
    <p:sldId id="963" r:id="rId50"/>
    <p:sldId id="11548" r:id="rId51"/>
    <p:sldId id="11547" r:id="rId52"/>
    <p:sldId id="11550" r:id="rId53"/>
    <p:sldId id="11549" r:id="rId54"/>
    <p:sldId id="11552" r:id="rId55"/>
    <p:sldId id="11555" r:id="rId56"/>
    <p:sldId id="11551" r:id="rId57"/>
    <p:sldId id="11554" r:id="rId58"/>
    <p:sldId id="11557" r:id="rId59"/>
    <p:sldId id="11558" r:id="rId60"/>
    <p:sldId id="11556" r:id="rId61"/>
    <p:sldId id="11553" r:id="rId62"/>
    <p:sldId id="11561" r:id="rId63"/>
    <p:sldId id="11560" r:id="rId64"/>
    <p:sldId id="11562" r:id="rId65"/>
    <p:sldId id="11559" r:id="rId66"/>
    <p:sldId id="11563" r:id="rId67"/>
    <p:sldId id="11567" r:id="rId68"/>
    <p:sldId id="11564" r:id="rId69"/>
    <p:sldId id="11566" r:id="rId70"/>
    <p:sldId id="11565" r:id="rId71"/>
    <p:sldId id="11568" r:id="rId72"/>
    <p:sldId id="11571" r:id="rId73"/>
    <p:sldId id="11569" r:id="rId74"/>
    <p:sldId id="11570" r:id="rId75"/>
    <p:sldId id="11573" r:id="rId76"/>
    <p:sldId id="373" r:id="rId77"/>
    <p:sldId id="681" r:id="rId78"/>
    <p:sldId id="622" r:id="rId79"/>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ma" initials="h" lastIdx="1" clrIdx="0">
    <p:extLst>
      <p:ext uri="{19B8F6BF-5375-455C-9EA6-DF929625EA0E}">
        <p15:presenceInfo xmlns:p15="http://schemas.microsoft.com/office/powerpoint/2012/main" userId="hi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A3A7"/>
    <a:srgbClr val="168489"/>
    <a:srgbClr val="137277"/>
    <a:srgbClr val="7F7F7F"/>
    <a:srgbClr val="FFFFFF"/>
    <a:srgbClr val="BCBCBC"/>
    <a:srgbClr val="0057A2"/>
    <a:srgbClr val="993300"/>
    <a:srgbClr val="FF9933"/>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23" autoAdjust="0"/>
    <p:restoredTop sz="94061" autoAdjust="0"/>
  </p:normalViewPr>
  <p:slideViewPr>
    <p:cSldViewPr snapToGrid="0">
      <p:cViewPr varScale="1">
        <p:scale>
          <a:sx n="66" d="100"/>
          <a:sy n="66" d="100"/>
        </p:scale>
        <p:origin x="816" y="48"/>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theme" Target="theme/theme1.xml"/><Relationship Id="rId16" Type="http://schemas.openxmlformats.org/officeDocument/2006/relationships/slide" Target="slides/slide8.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5" Type="http://schemas.openxmlformats.org/officeDocument/2006/relationships/slideMaster" Target="slideMasters/slideMaster5.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61" Type="http://schemas.openxmlformats.org/officeDocument/2006/relationships/slide" Target="slides/slide53.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8/16/2026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7655124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a:t>
            </a:fld>
            <a:endParaRPr lang="en-US"/>
          </a:p>
        </p:txBody>
      </p:sp>
    </p:spTree>
    <p:extLst>
      <p:ext uri="{BB962C8B-B14F-4D97-AF65-F5344CB8AC3E}">
        <p14:creationId xmlns:p14="http://schemas.microsoft.com/office/powerpoint/2010/main" val="19535043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20</a:t>
            </a:fld>
            <a:endParaRPr lang="en-US"/>
          </a:p>
        </p:txBody>
      </p:sp>
    </p:spTree>
    <p:extLst>
      <p:ext uri="{BB962C8B-B14F-4D97-AF65-F5344CB8AC3E}">
        <p14:creationId xmlns:p14="http://schemas.microsoft.com/office/powerpoint/2010/main" val="4237407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30751393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24</a:t>
            </a:fld>
            <a:endParaRPr lang="en-US"/>
          </a:p>
        </p:txBody>
      </p:sp>
    </p:spTree>
    <p:extLst>
      <p:ext uri="{BB962C8B-B14F-4D97-AF65-F5344CB8AC3E}">
        <p14:creationId xmlns:p14="http://schemas.microsoft.com/office/powerpoint/2010/main" val="14772632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26</a:t>
            </a:fld>
            <a:endParaRPr lang="en-US"/>
          </a:p>
        </p:txBody>
      </p:sp>
    </p:spTree>
    <p:extLst>
      <p:ext uri="{BB962C8B-B14F-4D97-AF65-F5344CB8AC3E}">
        <p14:creationId xmlns:p14="http://schemas.microsoft.com/office/powerpoint/2010/main" val="31812571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28</a:t>
            </a:fld>
            <a:endParaRPr lang="en-US"/>
          </a:p>
        </p:txBody>
      </p:sp>
    </p:spTree>
    <p:extLst>
      <p:ext uri="{BB962C8B-B14F-4D97-AF65-F5344CB8AC3E}">
        <p14:creationId xmlns:p14="http://schemas.microsoft.com/office/powerpoint/2010/main" val="40442419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30</a:t>
            </a:fld>
            <a:endParaRPr lang="en-US"/>
          </a:p>
        </p:txBody>
      </p:sp>
    </p:spTree>
    <p:extLst>
      <p:ext uri="{BB962C8B-B14F-4D97-AF65-F5344CB8AC3E}">
        <p14:creationId xmlns:p14="http://schemas.microsoft.com/office/powerpoint/2010/main" val="3399734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32</a:t>
            </a:fld>
            <a:endParaRPr lang="en-US"/>
          </a:p>
        </p:txBody>
      </p:sp>
    </p:spTree>
    <p:extLst>
      <p:ext uri="{BB962C8B-B14F-4D97-AF65-F5344CB8AC3E}">
        <p14:creationId xmlns:p14="http://schemas.microsoft.com/office/powerpoint/2010/main" val="5639874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40118937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36</a:t>
            </a:fld>
            <a:endParaRPr lang="en-US"/>
          </a:p>
        </p:txBody>
      </p:sp>
    </p:spTree>
    <p:extLst>
      <p:ext uri="{BB962C8B-B14F-4D97-AF65-F5344CB8AC3E}">
        <p14:creationId xmlns:p14="http://schemas.microsoft.com/office/powerpoint/2010/main" val="1232492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183082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2670082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4857EB82-A28B-5821-E76C-733174DC1740}"/>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6EFCE5CC-67BF-9F22-9B6C-842E6FC2F262}"/>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A6B39C76-0808-A9F4-D539-1FC718BECD6F}"/>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184900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40</a:t>
            </a:fld>
            <a:endParaRPr lang="en-US"/>
          </a:p>
        </p:txBody>
      </p:sp>
    </p:spTree>
    <p:extLst>
      <p:ext uri="{BB962C8B-B14F-4D97-AF65-F5344CB8AC3E}">
        <p14:creationId xmlns:p14="http://schemas.microsoft.com/office/powerpoint/2010/main" val="3589956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42</a:t>
            </a:fld>
            <a:endParaRPr lang="en-US"/>
          </a:p>
        </p:txBody>
      </p:sp>
    </p:spTree>
    <p:extLst>
      <p:ext uri="{BB962C8B-B14F-4D97-AF65-F5344CB8AC3E}">
        <p14:creationId xmlns:p14="http://schemas.microsoft.com/office/powerpoint/2010/main" val="3073271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44</a:t>
            </a:fld>
            <a:endParaRPr lang="en-US"/>
          </a:p>
        </p:txBody>
      </p:sp>
    </p:spTree>
    <p:extLst>
      <p:ext uri="{BB962C8B-B14F-4D97-AF65-F5344CB8AC3E}">
        <p14:creationId xmlns:p14="http://schemas.microsoft.com/office/powerpoint/2010/main" val="411766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46</a:t>
            </a:fld>
            <a:endParaRPr lang="en-US"/>
          </a:p>
        </p:txBody>
      </p:sp>
    </p:spTree>
    <p:extLst>
      <p:ext uri="{BB962C8B-B14F-4D97-AF65-F5344CB8AC3E}">
        <p14:creationId xmlns:p14="http://schemas.microsoft.com/office/powerpoint/2010/main" val="38542703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48</a:t>
            </a:fld>
            <a:endParaRPr lang="en-US"/>
          </a:p>
        </p:txBody>
      </p:sp>
    </p:spTree>
    <p:extLst>
      <p:ext uri="{BB962C8B-B14F-4D97-AF65-F5344CB8AC3E}">
        <p14:creationId xmlns:p14="http://schemas.microsoft.com/office/powerpoint/2010/main" val="8899816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50</a:t>
            </a:fld>
            <a:endParaRPr lang="en-US"/>
          </a:p>
        </p:txBody>
      </p:sp>
    </p:spTree>
    <p:extLst>
      <p:ext uri="{BB962C8B-B14F-4D97-AF65-F5344CB8AC3E}">
        <p14:creationId xmlns:p14="http://schemas.microsoft.com/office/powerpoint/2010/main" val="35947089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52</a:t>
            </a:fld>
            <a:endParaRPr lang="en-US"/>
          </a:p>
        </p:txBody>
      </p:sp>
    </p:spTree>
    <p:extLst>
      <p:ext uri="{BB962C8B-B14F-4D97-AF65-F5344CB8AC3E}">
        <p14:creationId xmlns:p14="http://schemas.microsoft.com/office/powerpoint/2010/main" val="12130877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54</a:t>
            </a:fld>
            <a:endParaRPr lang="en-US"/>
          </a:p>
        </p:txBody>
      </p:sp>
    </p:spTree>
    <p:extLst>
      <p:ext uri="{BB962C8B-B14F-4D97-AF65-F5344CB8AC3E}">
        <p14:creationId xmlns:p14="http://schemas.microsoft.com/office/powerpoint/2010/main" val="2155702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39469636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56</a:t>
            </a:fld>
            <a:endParaRPr lang="en-US"/>
          </a:p>
        </p:txBody>
      </p:sp>
    </p:spTree>
    <p:extLst>
      <p:ext uri="{BB962C8B-B14F-4D97-AF65-F5344CB8AC3E}">
        <p14:creationId xmlns:p14="http://schemas.microsoft.com/office/powerpoint/2010/main" val="1023895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58</a:t>
            </a:fld>
            <a:endParaRPr lang="en-US"/>
          </a:p>
        </p:txBody>
      </p:sp>
    </p:spTree>
    <p:extLst>
      <p:ext uri="{BB962C8B-B14F-4D97-AF65-F5344CB8AC3E}">
        <p14:creationId xmlns:p14="http://schemas.microsoft.com/office/powerpoint/2010/main" val="34045581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60</a:t>
            </a:fld>
            <a:endParaRPr lang="en-US"/>
          </a:p>
        </p:txBody>
      </p:sp>
    </p:spTree>
    <p:extLst>
      <p:ext uri="{BB962C8B-B14F-4D97-AF65-F5344CB8AC3E}">
        <p14:creationId xmlns:p14="http://schemas.microsoft.com/office/powerpoint/2010/main" val="24598953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62</a:t>
            </a:fld>
            <a:endParaRPr lang="en-US"/>
          </a:p>
        </p:txBody>
      </p:sp>
    </p:spTree>
    <p:extLst>
      <p:ext uri="{BB962C8B-B14F-4D97-AF65-F5344CB8AC3E}">
        <p14:creationId xmlns:p14="http://schemas.microsoft.com/office/powerpoint/2010/main" val="18462144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64</a:t>
            </a:fld>
            <a:endParaRPr lang="en-US"/>
          </a:p>
        </p:txBody>
      </p:sp>
    </p:spTree>
    <p:extLst>
      <p:ext uri="{BB962C8B-B14F-4D97-AF65-F5344CB8AC3E}">
        <p14:creationId xmlns:p14="http://schemas.microsoft.com/office/powerpoint/2010/main" val="11384856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66</a:t>
            </a:fld>
            <a:endParaRPr lang="en-US"/>
          </a:p>
        </p:txBody>
      </p:sp>
    </p:spTree>
    <p:extLst>
      <p:ext uri="{BB962C8B-B14F-4D97-AF65-F5344CB8AC3E}">
        <p14:creationId xmlns:p14="http://schemas.microsoft.com/office/powerpoint/2010/main" val="42593159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68</a:t>
            </a:fld>
            <a:endParaRPr lang="en-US"/>
          </a:p>
        </p:txBody>
      </p:sp>
    </p:spTree>
    <p:extLst>
      <p:ext uri="{BB962C8B-B14F-4D97-AF65-F5344CB8AC3E}">
        <p14:creationId xmlns:p14="http://schemas.microsoft.com/office/powerpoint/2010/main" val="26392320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70</a:t>
            </a:fld>
            <a:endParaRPr lang="en-US"/>
          </a:p>
        </p:txBody>
      </p:sp>
    </p:spTree>
    <p:extLst>
      <p:ext uri="{BB962C8B-B14F-4D97-AF65-F5344CB8AC3E}">
        <p14:creationId xmlns:p14="http://schemas.microsoft.com/office/powerpoint/2010/main" val="26722808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79822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a:t>
            </a:fld>
            <a:endParaRPr lang="en-US"/>
          </a:p>
        </p:txBody>
      </p:sp>
    </p:spTree>
    <p:extLst>
      <p:ext uri="{BB962C8B-B14F-4D97-AF65-F5344CB8AC3E}">
        <p14:creationId xmlns:p14="http://schemas.microsoft.com/office/powerpoint/2010/main" val="2101303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79822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a:t>
            </a:fld>
            <a:endParaRPr lang="en-US"/>
          </a:p>
        </p:txBody>
      </p:sp>
    </p:spTree>
    <p:extLst>
      <p:ext uri="{BB962C8B-B14F-4D97-AF65-F5344CB8AC3E}">
        <p14:creationId xmlns:p14="http://schemas.microsoft.com/office/powerpoint/2010/main" val="1046737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1135029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a:t>
            </a:fld>
            <a:endParaRPr lang="en-US"/>
          </a:p>
        </p:txBody>
      </p:sp>
    </p:spTree>
    <p:extLst>
      <p:ext uri="{BB962C8B-B14F-4D97-AF65-F5344CB8AC3E}">
        <p14:creationId xmlns:p14="http://schemas.microsoft.com/office/powerpoint/2010/main" val="4069885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a:t>
            </a:fld>
            <a:endParaRPr lang="en-US"/>
          </a:p>
        </p:txBody>
      </p:sp>
    </p:spTree>
    <p:extLst>
      <p:ext uri="{BB962C8B-B14F-4D97-AF65-F5344CB8AC3E}">
        <p14:creationId xmlns:p14="http://schemas.microsoft.com/office/powerpoint/2010/main" val="1281144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7.xml"/><Relationship Id="rId4" Type="http://schemas.openxmlformats.org/officeDocument/2006/relationships/image" Target="../media/image6.png"/></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64DF7BB-F892-4FC3-AB86-6BE89186519E}"/>
              </a:ext>
            </a:extLst>
          </p:cNvPr>
          <p:cNvSpPr>
            <a:spLocks noGrp="1"/>
          </p:cNvSpPr>
          <p:nvPr>
            <p:ph type="pic" sz="quarter" idx="10" hasCustomPrompt="1"/>
          </p:nvPr>
        </p:nvSpPr>
        <p:spPr>
          <a:xfrm>
            <a:off x="5962650" y="2"/>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58597949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46576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D549F74-D943-4AFF-A6E3-532DAD6FB151}"/>
              </a:ext>
            </a:extLst>
          </p:cNvPr>
          <p:cNvSpPr>
            <a:spLocks noGrp="1"/>
          </p:cNvSpPr>
          <p:nvPr>
            <p:ph type="pic" sz="quarter" idx="10" hasCustomPrompt="1"/>
          </p:nvPr>
        </p:nvSpPr>
        <p:spPr>
          <a:xfrm>
            <a:off x="0" y="2"/>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82789387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66B98EF-68B4-4DD6-852E-6831A9346A20}"/>
              </a:ext>
            </a:extLst>
          </p:cNvPr>
          <p:cNvSpPr>
            <a:spLocks noGrp="1"/>
          </p:cNvSpPr>
          <p:nvPr>
            <p:ph type="pic" sz="quarter" idx="10" hasCustomPrompt="1"/>
          </p:nvPr>
        </p:nvSpPr>
        <p:spPr>
          <a:xfrm>
            <a:off x="1953473"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A93AD005-2DA2-4172-A9DA-E26F3DCE490E}"/>
              </a:ext>
            </a:extLst>
          </p:cNvPr>
          <p:cNvSpPr>
            <a:spLocks noGrp="1"/>
          </p:cNvSpPr>
          <p:nvPr>
            <p:ph type="pic" sz="quarter" idx="11" hasCustomPrompt="1"/>
          </p:nvPr>
        </p:nvSpPr>
        <p:spPr>
          <a:xfrm>
            <a:off x="5479507"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324006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E852078-4B06-459B-81CE-280441464A91}"/>
              </a:ext>
            </a:extLst>
          </p:cNvPr>
          <p:cNvSpPr>
            <a:spLocks noGrp="1"/>
          </p:cNvSpPr>
          <p:nvPr>
            <p:ph type="pic" sz="quarter" idx="10" hasCustomPrompt="1"/>
          </p:nvPr>
        </p:nvSpPr>
        <p:spPr>
          <a:xfrm>
            <a:off x="5124450" y="2"/>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40008742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B7540CF-0C23-4BB3-B7A9-D81B1EF9B550}"/>
              </a:ext>
            </a:extLst>
          </p:cNvPr>
          <p:cNvSpPr>
            <a:spLocks noGrp="1"/>
          </p:cNvSpPr>
          <p:nvPr>
            <p:ph type="pic" sz="quarter" idx="10" hasCustomPrompt="1"/>
          </p:nvPr>
        </p:nvSpPr>
        <p:spPr>
          <a:xfrm>
            <a:off x="2"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62203269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64DF7BB-F892-4FC3-AB86-6BE89186519E}"/>
              </a:ext>
            </a:extLst>
          </p:cNvPr>
          <p:cNvSpPr>
            <a:spLocks noGrp="1"/>
          </p:cNvSpPr>
          <p:nvPr>
            <p:ph type="pic" sz="quarter" idx="10" hasCustomPrompt="1"/>
          </p:nvPr>
        </p:nvSpPr>
        <p:spPr>
          <a:xfrm>
            <a:off x="5962650" y="2"/>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74736684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F7582AB-C246-4372-AECD-423F0ED2FEE3}"/>
              </a:ext>
            </a:extLst>
          </p:cNvPr>
          <p:cNvSpPr>
            <a:spLocks noGrp="1"/>
          </p:cNvSpPr>
          <p:nvPr>
            <p:ph type="pic" sz="quarter" idx="10" hasCustomPrompt="1"/>
          </p:nvPr>
        </p:nvSpPr>
        <p:spPr>
          <a:xfrm>
            <a:off x="0" y="2"/>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85884508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a16="http://schemas.microsoft.com/office/drawing/2014/main" id="{B18DB781-F75B-49CF-A3EE-0A7AC9E74DC2}"/>
              </a:ext>
            </a:extLst>
          </p:cNvPr>
          <p:cNvSpPr>
            <a:spLocks noGrp="1"/>
          </p:cNvSpPr>
          <p:nvPr>
            <p:ph type="pic" sz="quarter" idx="11" hasCustomPrompt="1"/>
          </p:nvPr>
        </p:nvSpPr>
        <p:spPr>
          <a:xfrm>
            <a:off x="3897496"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a16="http://schemas.microsoft.com/office/drawing/2014/main" id="{C977A8F9-41C7-4A2D-A647-2C85F9317FE3}"/>
              </a:ext>
            </a:extLst>
          </p:cNvPr>
          <p:cNvSpPr>
            <a:spLocks noGrp="1"/>
          </p:cNvSpPr>
          <p:nvPr>
            <p:ph type="pic" sz="quarter" idx="12" hasCustomPrompt="1"/>
          </p:nvPr>
        </p:nvSpPr>
        <p:spPr>
          <a:xfrm>
            <a:off x="3897496" y="3632624"/>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81721319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775AE3-A445-4531-B8F9-8DF6CE954E6A}"/>
              </a:ext>
            </a:extLst>
          </p:cNvPr>
          <p:cNvSpPr>
            <a:spLocks noGrp="1"/>
          </p:cNvSpPr>
          <p:nvPr>
            <p:ph type="pic" sz="quarter" idx="11" hasCustomPrompt="1"/>
          </p:nvPr>
        </p:nvSpPr>
        <p:spPr>
          <a:xfrm>
            <a:off x="2"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102710778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98D5B87-EEED-45CF-9D72-09ABC0C5CD5C}"/>
              </a:ext>
            </a:extLst>
          </p:cNvPr>
          <p:cNvSpPr>
            <a:spLocks noGrp="1"/>
          </p:cNvSpPr>
          <p:nvPr>
            <p:ph type="pic" sz="quarter" idx="10"/>
          </p:nvPr>
        </p:nvSpPr>
        <p:spPr>
          <a:xfrm>
            <a:off x="860926" y="2596174"/>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a16="http://schemas.microsoft.com/office/drawing/2014/main" id="{535119CF-4779-4A80-B836-80A5644F8205}"/>
              </a:ext>
            </a:extLst>
          </p:cNvPr>
          <p:cNvSpPr>
            <a:spLocks noGrp="1"/>
          </p:cNvSpPr>
          <p:nvPr>
            <p:ph type="pic" sz="quarter" idx="11" hasCustomPrompt="1"/>
          </p:nvPr>
        </p:nvSpPr>
        <p:spPr>
          <a:xfrm>
            <a:off x="4729505" y="2596174"/>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8BC00A24-3796-46DD-B9A8-387C53EF2F34}"/>
              </a:ext>
            </a:extLst>
          </p:cNvPr>
          <p:cNvSpPr>
            <a:spLocks noGrp="1"/>
          </p:cNvSpPr>
          <p:nvPr>
            <p:ph type="pic" sz="quarter" idx="12" hasCustomPrompt="1"/>
          </p:nvPr>
        </p:nvSpPr>
        <p:spPr>
          <a:xfrm>
            <a:off x="8598086" y="2596174"/>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743115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F7582AB-C246-4372-AECD-423F0ED2FEE3}"/>
              </a:ext>
            </a:extLst>
          </p:cNvPr>
          <p:cNvSpPr>
            <a:spLocks noGrp="1"/>
          </p:cNvSpPr>
          <p:nvPr>
            <p:ph type="pic" sz="quarter" idx="10" hasCustomPrompt="1"/>
          </p:nvPr>
        </p:nvSpPr>
        <p:spPr>
          <a:xfrm>
            <a:off x="0" y="2"/>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93230334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38528139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38664710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EE91B71-1B67-49AA-AD02-0815114F77F4}"/>
              </a:ext>
            </a:extLst>
          </p:cNvPr>
          <p:cNvSpPr>
            <a:spLocks noGrp="1"/>
          </p:cNvSpPr>
          <p:nvPr>
            <p:ph type="pic" sz="quarter" idx="10" hasCustomPrompt="1"/>
          </p:nvPr>
        </p:nvSpPr>
        <p:spPr>
          <a:xfrm>
            <a:off x="0" y="3429002"/>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4131455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8792307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6459FA84-0DEF-4C65-BB90-D11AFA1A9B33}"/>
              </a:ext>
            </a:extLst>
          </p:cNvPr>
          <p:cNvSpPr>
            <a:spLocks noGrp="1"/>
          </p:cNvSpPr>
          <p:nvPr>
            <p:ph type="pic" sz="quarter" idx="11" hasCustomPrompt="1"/>
          </p:nvPr>
        </p:nvSpPr>
        <p:spPr>
          <a:xfrm>
            <a:off x="5716047" y="2686172"/>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35404646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91209238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46853297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7D7D4157-F265-4875-9BF9-8C8E71D8CA9F}"/>
              </a:ext>
            </a:extLst>
          </p:cNvPr>
          <p:cNvSpPr>
            <a:spLocks noGrp="1"/>
          </p:cNvSpPr>
          <p:nvPr>
            <p:ph type="pic" sz="quarter" idx="11" hasCustomPrompt="1"/>
          </p:nvPr>
        </p:nvSpPr>
        <p:spPr>
          <a:xfrm>
            <a:off x="8477251"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23654677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0AB9CF0C-1472-4A3A-9C55-4ADAA1EEE244}"/>
              </a:ext>
            </a:extLst>
          </p:cNvPr>
          <p:cNvSpPr>
            <a:spLocks noGrp="1"/>
          </p:cNvSpPr>
          <p:nvPr>
            <p:ph type="pic" sz="quarter" idx="11" hasCustomPrompt="1"/>
          </p:nvPr>
        </p:nvSpPr>
        <p:spPr>
          <a:xfrm>
            <a:off x="9722739" y="571502"/>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4665426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a16="http://schemas.microsoft.com/office/drawing/2014/main" id="{33E7F839-F107-40EB-BA6F-B69A99238008}"/>
              </a:ext>
            </a:extLst>
          </p:cNvPr>
          <p:cNvSpPr>
            <a:spLocks noGrp="1"/>
          </p:cNvSpPr>
          <p:nvPr>
            <p:ph type="pic" sz="quarter" idx="11" hasCustomPrompt="1"/>
          </p:nvPr>
        </p:nvSpPr>
        <p:spPr>
          <a:xfrm>
            <a:off x="3962400" y="1269732"/>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5894153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a16="http://schemas.microsoft.com/office/drawing/2014/main" id="{B18DB781-F75B-49CF-A3EE-0A7AC9E74DC2}"/>
              </a:ext>
            </a:extLst>
          </p:cNvPr>
          <p:cNvSpPr>
            <a:spLocks noGrp="1"/>
          </p:cNvSpPr>
          <p:nvPr>
            <p:ph type="pic" sz="quarter" idx="11" hasCustomPrompt="1"/>
          </p:nvPr>
        </p:nvSpPr>
        <p:spPr>
          <a:xfrm>
            <a:off x="3897496"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a16="http://schemas.microsoft.com/office/drawing/2014/main" id="{C977A8F9-41C7-4A2D-A647-2C85F9317FE3}"/>
              </a:ext>
            </a:extLst>
          </p:cNvPr>
          <p:cNvSpPr>
            <a:spLocks noGrp="1"/>
          </p:cNvSpPr>
          <p:nvPr>
            <p:ph type="pic" sz="quarter" idx="12" hasCustomPrompt="1"/>
          </p:nvPr>
        </p:nvSpPr>
        <p:spPr>
          <a:xfrm>
            <a:off x="3897496" y="3632624"/>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959922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E6CB0B5-F130-4A12-84C9-EF2D9CED04DF}"/>
              </a:ext>
            </a:extLst>
          </p:cNvPr>
          <p:cNvSpPr>
            <a:spLocks noGrp="1"/>
          </p:cNvSpPr>
          <p:nvPr>
            <p:ph type="pic" sz="quarter" idx="10" hasCustomPrompt="1"/>
          </p:nvPr>
        </p:nvSpPr>
        <p:spPr>
          <a:xfrm>
            <a:off x="3184822" y="3940235"/>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20775907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22266336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userDrawn="1">
  <p:cSld name="7_شريحة عنوان">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صورة 5">
            <a:extLst>
              <a:ext uri="{FF2B5EF4-FFF2-40B4-BE49-F238E27FC236}">
                <a16:creationId xmlns:a16="http://schemas.microsoft.com/office/drawing/2014/main" id="{638E2D65-CC1E-B6F9-42CC-442B6761878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214183" y="6392561"/>
            <a:ext cx="1528771" cy="337752"/>
          </a:xfrm>
          <a:prstGeom prst="rect">
            <a:avLst/>
          </a:prstGeom>
        </p:spPr>
      </p:pic>
      <p:pic>
        <p:nvPicPr>
          <p:cNvPr id="2" name="Picture 1"/>
          <p:cNvPicPr>
            <a:picLocks noChangeAspect="1"/>
          </p:cNvPicPr>
          <p:nvPr userDrawn="1"/>
        </p:nvPicPr>
        <p:blipFill>
          <a:blip r:embed="rId4"/>
          <a:stretch>
            <a:fillRect/>
          </a:stretch>
        </p:blipFill>
        <p:spPr>
          <a:xfrm>
            <a:off x="8423032" y="0"/>
            <a:ext cx="3768969" cy="1019908"/>
          </a:xfrm>
          <a:prstGeom prst="rect">
            <a:avLst/>
          </a:prstGeom>
        </p:spPr>
      </p:pic>
    </p:spTree>
    <p:extLst>
      <p:ext uri="{BB962C8B-B14F-4D97-AF65-F5344CB8AC3E}">
        <p14:creationId xmlns:p14="http://schemas.microsoft.com/office/powerpoint/2010/main" val="141600807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W"/>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W"/>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707941"/>
      </p:ext>
    </p:extLst>
  </p:cSld>
  <p:clrMapOvr>
    <a:masterClrMapping/>
  </p:clrMapOvr>
  <p:transition spd="slow" advClick="0" advTm="0">
    <p:wip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4157592"/>
      </p:ext>
    </p:extLst>
  </p:cSld>
  <p:clrMapOvr>
    <a:masterClrMapping/>
  </p:clrMapOvr>
  <p:transition spd="slow" advClick="0" advTm="0">
    <p:wip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ZW"/>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9805807"/>
      </p:ext>
    </p:extLst>
  </p:cSld>
  <p:clrMapOvr>
    <a:masterClrMapping/>
  </p:clrMapOvr>
  <p:transition spd="slow" advClick="0" advTm="0">
    <p:wip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0922412"/>
      </p:ext>
    </p:extLst>
  </p:cSld>
  <p:clrMapOvr>
    <a:masterClrMapping/>
  </p:clrMapOvr>
  <p:transition spd="slow" advClick="0" advTm="0">
    <p:wip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ZW"/>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778390"/>
      </p:ext>
    </p:extLst>
  </p:cSld>
  <p:clrMapOvr>
    <a:masterClrMapping/>
  </p:clrMapOvr>
  <p:transition spd="slow" advClick="0" advTm="0">
    <p:wip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0511793"/>
      </p:ext>
    </p:extLst>
  </p:cSld>
  <p:clrMapOvr>
    <a:masterClrMapping/>
  </p:clrMapOvr>
  <p:transition spd="slow" advClick="0" advTm="0">
    <p:wip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2011102"/>
      </p:ext>
    </p:extLst>
  </p:cSld>
  <p:clrMapOvr>
    <a:masterClrMapping/>
  </p:clrMapOvr>
  <p:transition spd="slow" advClick="0" advTm="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775AE3-A445-4531-B8F9-8DF6CE954E6A}"/>
              </a:ext>
            </a:extLst>
          </p:cNvPr>
          <p:cNvSpPr>
            <a:spLocks noGrp="1"/>
          </p:cNvSpPr>
          <p:nvPr>
            <p:ph type="pic" sz="quarter" idx="11" hasCustomPrompt="1"/>
          </p:nvPr>
        </p:nvSpPr>
        <p:spPr>
          <a:xfrm>
            <a:off x="2"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5619766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W"/>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7569048"/>
      </p:ext>
    </p:extLst>
  </p:cSld>
  <p:clrMapOvr>
    <a:masterClrMapping/>
  </p:clrMapOvr>
  <p:transition spd="slow" advClick="0" advTm="0">
    <p:wip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W"/>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W"/>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7350140"/>
      </p:ext>
    </p:extLst>
  </p:cSld>
  <p:clrMapOvr>
    <a:masterClrMapping/>
  </p:clrMapOvr>
  <p:transition spd="slow" advClick="0" advTm="0">
    <p:wip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6186423"/>
      </p:ext>
    </p:extLst>
  </p:cSld>
  <p:clrMapOvr>
    <a:masterClrMapping/>
  </p:clrMapOvr>
  <p:transition spd="slow" advClick="0" advTm="0">
    <p:wip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ZW"/>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2428637"/>
      </p:ext>
    </p:extLst>
  </p:cSld>
  <p:clrMapOvr>
    <a:masterClrMapping/>
  </p:clrMapOvr>
  <p:transition spd="slow" advClick="0" advTm="0">
    <p:wip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668156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98D5B87-EEED-45CF-9D72-09ABC0C5CD5C}"/>
              </a:ext>
            </a:extLst>
          </p:cNvPr>
          <p:cNvSpPr>
            <a:spLocks noGrp="1"/>
          </p:cNvSpPr>
          <p:nvPr>
            <p:ph type="pic" sz="quarter" idx="10"/>
          </p:nvPr>
        </p:nvSpPr>
        <p:spPr>
          <a:xfrm>
            <a:off x="860926" y="2596174"/>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a16="http://schemas.microsoft.com/office/drawing/2014/main" id="{535119CF-4779-4A80-B836-80A5644F8205}"/>
              </a:ext>
            </a:extLst>
          </p:cNvPr>
          <p:cNvSpPr>
            <a:spLocks noGrp="1"/>
          </p:cNvSpPr>
          <p:nvPr>
            <p:ph type="pic" sz="quarter" idx="11" hasCustomPrompt="1"/>
          </p:nvPr>
        </p:nvSpPr>
        <p:spPr>
          <a:xfrm>
            <a:off x="4729506" y="2596174"/>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8BC00A24-3796-46DD-B9A8-387C53EF2F34}"/>
              </a:ext>
            </a:extLst>
          </p:cNvPr>
          <p:cNvSpPr>
            <a:spLocks noGrp="1"/>
          </p:cNvSpPr>
          <p:nvPr>
            <p:ph type="pic" sz="quarter" idx="12" hasCustomPrompt="1"/>
          </p:nvPr>
        </p:nvSpPr>
        <p:spPr>
          <a:xfrm>
            <a:off x="8598086" y="2596174"/>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2349394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5587760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a16="http://schemas.microsoft.com/office/drawing/2014/main" id="{E7F022A0-FECF-4767-A059-86D2A2286F1B}"/>
              </a:ext>
            </a:extLst>
          </p:cNvPr>
          <p:cNvSpPr>
            <a:spLocks noGrp="1"/>
          </p:cNvSpPr>
          <p:nvPr>
            <p:ph type="pic" sz="quarter" idx="12" hasCustomPrompt="1"/>
          </p:nvPr>
        </p:nvSpPr>
        <p:spPr>
          <a:xfrm>
            <a:off x="3565412"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790294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EE91B71-1B67-49AA-AD02-0815114F77F4}"/>
              </a:ext>
            </a:extLst>
          </p:cNvPr>
          <p:cNvSpPr>
            <a:spLocks noGrp="1"/>
          </p:cNvSpPr>
          <p:nvPr>
            <p:ph type="pic" sz="quarter" idx="10" hasCustomPrompt="1"/>
          </p:nvPr>
        </p:nvSpPr>
        <p:spPr>
          <a:xfrm>
            <a:off x="0" y="3429002"/>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4036173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3602666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6459FA84-0DEF-4C65-BB90-D11AFA1A9B33}"/>
              </a:ext>
            </a:extLst>
          </p:cNvPr>
          <p:cNvSpPr>
            <a:spLocks noGrp="1"/>
          </p:cNvSpPr>
          <p:nvPr>
            <p:ph type="pic" sz="quarter" idx="11" hasCustomPrompt="1"/>
          </p:nvPr>
        </p:nvSpPr>
        <p:spPr>
          <a:xfrm>
            <a:off x="5716047" y="2686172"/>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349916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x-none"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x-none" sz="1600" b="0" i="0" smtClean="0">
                <a:solidFill>
                  <a:schemeClr val="bg1"/>
                </a:solidFill>
                <a:latin typeface="DIN Next LT Arabic" panose="020B0503020203050203" pitchFamily="34" charset="-78"/>
                <a:cs typeface="DIN Next LT Arabic" panose="020B0503020203050203" pitchFamily="34" charset="-78"/>
              </a:rPr>
              <a:pPr algn="ctr"/>
              <a:t>‹#›</a:t>
            </a:fld>
            <a:endParaRPr lang="x-none"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9621971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0319492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986949D-F14A-4F25-B0D0-DD3EF193AC58}"/>
              </a:ext>
            </a:extLst>
          </p:cNvPr>
          <p:cNvSpPr>
            <a:spLocks noGrp="1"/>
          </p:cNvSpPr>
          <p:nvPr>
            <p:ph type="pic" sz="quarter" idx="10" hasCustomPrompt="1"/>
          </p:nvPr>
        </p:nvSpPr>
        <p:spPr>
          <a:xfrm>
            <a:off x="0" y="1430340"/>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7D7D4157-F265-4875-9BF9-8C8E71D8CA9F}"/>
              </a:ext>
            </a:extLst>
          </p:cNvPr>
          <p:cNvSpPr>
            <a:spLocks noGrp="1"/>
          </p:cNvSpPr>
          <p:nvPr>
            <p:ph type="pic" sz="quarter" idx="11" hasCustomPrompt="1"/>
          </p:nvPr>
        </p:nvSpPr>
        <p:spPr>
          <a:xfrm>
            <a:off x="8477251" y="1430340"/>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105131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0AB9CF0C-1472-4A3A-9C55-4ADAA1EEE244}"/>
              </a:ext>
            </a:extLst>
          </p:cNvPr>
          <p:cNvSpPr>
            <a:spLocks noGrp="1"/>
          </p:cNvSpPr>
          <p:nvPr>
            <p:ph type="pic" sz="quarter" idx="11" hasCustomPrompt="1"/>
          </p:nvPr>
        </p:nvSpPr>
        <p:spPr>
          <a:xfrm>
            <a:off x="9722739" y="571502"/>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7227472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C9B0EA95-D626-4C3C-89B6-A85CB8876E5E}"/>
              </a:ext>
            </a:extLst>
          </p:cNvPr>
          <p:cNvSpPr>
            <a:spLocks noGrp="1"/>
          </p:cNvSpPr>
          <p:nvPr>
            <p:ph type="pic" sz="quarter" idx="10" hasCustomPrompt="1"/>
          </p:nvPr>
        </p:nvSpPr>
        <p:spPr>
          <a:xfrm>
            <a:off x="1982092" y="1"/>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18F3826D-D329-4D43-A81E-3C08F01A11B5}"/>
              </a:ext>
            </a:extLst>
          </p:cNvPr>
          <p:cNvSpPr>
            <a:spLocks noGrp="1"/>
          </p:cNvSpPr>
          <p:nvPr>
            <p:ph type="pic" sz="quarter" idx="11" hasCustomPrompt="1"/>
          </p:nvPr>
        </p:nvSpPr>
        <p:spPr>
          <a:xfrm>
            <a:off x="1982094" y="4047375"/>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a16="http://schemas.microsoft.com/office/drawing/2014/main" id="{2BD328D1-DBD1-43E6-8B79-352D777EF3F9}"/>
              </a:ext>
            </a:extLst>
          </p:cNvPr>
          <p:cNvSpPr>
            <a:spLocks noGrp="1"/>
          </p:cNvSpPr>
          <p:nvPr>
            <p:ph type="pic" sz="quarter" idx="12" hasCustomPrompt="1"/>
          </p:nvPr>
        </p:nvSpPr>
        <p:spPr>
          <a:xfrm>
            <a:off x="473300" y="1821951"/>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2006492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a16="http://schemas.microsoft.com/office/drawing/2014/main" id="{33E7F839-F107-40EB-BA6F-B69A99238008}"/>
              </a:ext>
            </a:extLst>
          </p:cNvPr>
          <p:cNvSpPr>
            <a:spLocks noGrp="1"/>
          </p:cNvSpPr>
          <p:nvPr>
            <p:ph type="pic" sz="quarter" idx="11" hasCustomPrompt="1"/>
          </p:nvPr>
        </p:nvSpPr>
        <p:spPr>
          <a:xfrm>
            <a:off x="3962400" y="1269732"/>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2913665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E6CB0B5-F130-4A12-84C9-EF2D9CED04DF}"/>
              </a:ext>
            </a:extLst>
          </p:cNvPr>
          <p:cNvSpPr>
            <a:spLocks noGrp="1"/>
          </p:cNvSpPr>
          <p:nvPr>
            <p:ph type="pic" sz="quarter" idx="10" hasCustomPrompt="1"/>
          </p:nvPr>
        </p:nvSpPr>
        <p:spPr>
          <a:xfrm>
            <a:off x="3184822" y="3940235"/>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5023280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7750553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1524000" y="1122363"/>
            <a:ext cx="9144000" cy="2387600"/>
          </a:xfrm>
        </p:spPr>
        <p:txBody>
          <a:bodyPr anchor="b"/>
          <a:lstStyle>
            <a:lvl1pPr algn="ctr">
              <a:defRPr sz="6000"/>
            </a:lvl1pPr>
          </a:lstStyle>
          <a:p>
            <a:r>
              <a:rPr lang="ar-SA"/>
              <a:t>انقر لتحرير نمط العنوان الرئيسي</a:t>
            </a:r>
            <a:endParaRPr lang="ar-EG"/>
          </a:p>
        </p:txBody>
      </p:sp>
      <p:sp>
        <p:nvSpPr>
          <p:cNvPr id="3" name="عنوان فرعي 2"/>
          <p:cNvSpPr>
            <a:spLocks noGrp="1"/>
          </p:cNvSpPr>
          <p:nvPr>
            <p:ph type="subTitle" idx="1"/>
          </p:nvPr>
        </p:nvSpPr>
        <p:spPr>
          <a:xfrm>
            <a:off x="1524000" y="3602038"/>
            <a:ext cx="9144000" cy="1655762"/>
          </a:xfrm>
        </p:spPr>
        <p:txBody>
          <a:bodyPr/>
          <a:lstStyle>
            <a:lvl1pPr marL="0" indent="0" algn="ctr">
              <a:buNone/>
              <a:defRPr sz="2400"/>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ar-SA"/>
              <a:t>انقر لتحرير نمط العنوان الثانوي الرئيسي</a:t>
            </a:r>
            <a:endParaRPr lang="ar-EG"/>
          </a:p>
        </p:txBody>
      </p:sp>
      <p:sp>
        <p:nvSpPr>
          <p:cNvPr id="4" name="عنصر نائب للتاريخ 3"/>
          <p:cNvSpPr>
            <a:spLocks noGrp="1"/>
          </p:cNvSpPr>
          <p:nvPr>
            <p:ph type="dt" sz="half" idx="10"/>
          </p:nvPr>
        </p:nvSpPr>
        <p:spPr/>
        <p:txBody>
          <a:bodyPr/>
          <a:lstStyle/>
          <a:p>
            <a:fld id="{69F36BDA-3897-42CC-A215-0280DFDD5441}" type="datetimeFigureOut">
              <a:rPr lang="ar-EG" smtClean="0"/>
              <a:t>03/03/1448</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0804D804-5C13-411C-B4C0-A7D9355B225F}" type="slidenum">
              <a:rPr lang="ar-EG" smtClean="0"/>
              <a:t>‹#›</a:t>
            </a:fld>
            <a:endParaRPr lang="ar-EG"/>
          </a:p>
        </p:txBody>
      </p:sp>
    </p:spTree>
    <p:extLst>
      <p:ext uri="{BB962C8B-B14F-4D97-AF65-F5344CB8AC3E}">
        <p14:creationId xmlns:p14="http://schemas.microsoft.com/office/powerpoint/2010/main" val="2254839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806239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7903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9844108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171797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8917705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6300604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5107862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301760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0078624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0727440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1257143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8924097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6019261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5339704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4803938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6600318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8256666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4954496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79826960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85464984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4313451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46578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27018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8798202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5271944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194090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W"/>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168872022"/>
      </p:ext>
    </p:extLst>
  </p:cSld>
  <p:clrMapOvr>
    <a:masterClrMapping/>
  </p:clrMapOvr>
  <p:transition spd="slow" advClick="0" advTm="0">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748105196"/>
      </p:ext>
    </p:extLst>
  </p:cSld>
  <p:clrMapOvr>
    <a:masterClrMapping/>
  </p:clrMapOvr>
  <p:transition spd="slow" advClick="0" advTm="0">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6000"/>
            </a:lvl1pPr>
          </a:lstStyle>
          <a:p>
            <a:r>
              <a:rPr lang="en-US"/>
              <a:t>Click to edit Master title style</a:t>
            </a:r>
            <a:endParaRPr lang="en-ZW"/>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249563843"/>
      </p:ext>
    </p:extLst>
  </p:cSld>
  <p:clrMapOvr>
    <a:masterClrMapping/>
  </p:clrMapOvr>
  <p:transition spd="slow" advClick="0" advTm="0">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5" name="Date Placeholder 4"/>
          <p:cNvSpPr>
            <a:spLocks noGrp="1"/>
          </p:cNvSpPr>
          <p:nvPr>
            <p:ph type="dt" sz="half" idx="10"/>
          </p:nvPr>
        </p:nvSpPr>
        <p:spPr/>
        <p:txBody>
          <a:bodyPr/>
          <a:lstStyle/>
          <a:p>
            <a:pPr>
              <a:defRPr/>
            </a:pPr>
            <a:endParaRPr lang="en-ZW">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ZW">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485189392"/>
      </p:ext>
    </p:extLst>
  </p:cSld>
  <p:clrMapOvr>
    <a:masterClrMapping/>
  </p:clrMapOvr>
  <p:transition spd="slow" advClick="0" advTm="0">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ZW"/>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7" name="Date Placeholder 6"/>
          <p:cNvSpPr>
            <a:spLocks noGrp="1"/>
          </p:cNvSpPr>
          <p:nvPr>
            <p:ph type="dt" sz="half" idx="10"/>
          </p:nvPr>
        </p:nvSpPr>
        <p:spPr/>
        <p:txBody>
          <a:bodyPr/>
          <a:lstStyle/>
          <a:p>
            <a:pPr>
              <a:defRPr/>
            </a:pPr>
            <a:endParaRPr lang="en-ZW">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ZW">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922296860"/>
      </p:ext>
    </p:extLst>
  </p:cSld>
  <p:clrMapOvr>
    <a:masterClrMapping/>
  </p:clrMapOvr>
  <p:transition spd="slow" advClick="0" advTm="0">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Date Placeholder 2"/>
          <p:cNvSpPr>
            <a:spLocks noGrp="1"/>
          </p:cNvSpPr>
          <p:nvPr>
            <p:ph type="dt" sz="half" idx="10"/>
          </p:nvPr>
        </p:nvSpPr>
        <p:spPr/>
        <p:txBody>
          <a:bodyPr/>
          <a:lstStyle/>
          <a:p>
            <a:pPr>
              <a:defRPr/>
            </a:pPr>
            <a:endParaRPr lang="en-ZW">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ZW">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1283854072"/>
      </p:ext>
    </p:extLst>
  </p:cSld>
  <p:clrMapOvr>
    <a:masterClrMapping/>
  </p:clrMapOvr>
  <p:transition spd="slow" advClick="0" advTm="0">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ZW">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ZW">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088772576"/>
      </p:ext>
    </p:extLst>
  </p:cSld>
  <p:clrMapOvr>
    <a:masterClrMapping/>
  </p:clrMapOvr>
  <p:transition spd="slow" advClick="0"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D549F74-D943-4AFF-A6E3-532DAD6FB151}"/>
              </a:ext>
            </a:extLst>
          </p:cNvPr>
          <p:cNvSpPr>
            <a:spLocks noGrp="1"/>
          </p:cNvSpPr>
          <p:nvPr>
            <p:ph type="pic" sz="quarter" idx="10" hasCustomPrompt="1"/>
          </p:nvPr>
        </p:nvSpPr>
        <p:spPr>
          <a:xfrm>
            <a:off x="0" y="2"/>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6862703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ZW"/>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n-ZW">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ZW">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1032357921"/>
      </p:ext>
    </p:extLst>
  </p:cSld>
  <p:clrMapOvr>
    <a:masterClrMapping/>
  </p:clrMapOvr>
  <p:transition spd="slow" advClick="0" advTm="0">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ZW"/>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W"/>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n-ZW">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ZW">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661543822"/>
      </p:ext>
    </p:extLst>
  </p:cSld>
  <p:clrMapOvr>
    <a:masterClrMapping/>
  </p:clrMapOvr>
  <p:transition spd="slow" advClick="0" advTm="0">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4293549626"/>
      </p:ext>
    </p:extLst>
  </p:cSld>
  <p:clrMapOvr>
    <a:masterClrMapping/>
  </p:clrMapOvr>
  <p:transition spd="slow" advClick="0" advTm="0">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ZW"/>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4257592938"/>
      </p:ext>
    </p:extLst>
  </p:cSld>
  <p:clrMapOvr>
    <a:masterClrMapping/>
  </p:clrMapOvr>
  <p:transition spd="slow" advClick="0" advTm="0">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C2D7C-0B06-46C2-A4F3-176235F916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27CC56-1779-42DE-8F0D-09ADB29188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D5B7F89-E07D-426B-8981-8C28CAD7F76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BC218D8F-C985-4634-B6AE-17E2957C336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D81459E-F5F6-46AD-82DF-5679E60CC2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75494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80D63-FFE7-4D38-AAFA-F68F4C7631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21F79C-C88D-4D73-95F6-D78E8BF42A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075A17-F652-4C2F-94C6-102391871FF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A280C47-5E88-4051-9468-14AB74197BA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30AEDEF-4D55-4F6E-8263-4882F21B78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64075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CA20-17B6-4C5E-9B80-6BB8F45E41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297745-D280-4511-BF25-84D1FDFF22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8232402-7184-43F5-8E3B-0AB6F9827EF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F223104-1616-47C4-A529-E5C61036CE2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8EBE212-5B6B-4074-AA8C-9BAB8F14B1E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46627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5CFAD-102B-4757-9B5A-8BDE389859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E80F4B-7AA1-4B6B-A878-AFF0308C0F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415894-E85C-4153-918D-0600740B1A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21453D-FD4A-4CE3-B01B-FABBB1AA58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9CA18895-8C31-43DF-8F8A-6EC0A610183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5334708-D5F1-452B-B46C-279AA831010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78574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D4986-0946-41EB-8DB5-FCE51C1F53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E4679E-2CEE-4630-B586-6ACD65D736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040604-C3E5-48D2-9E3A-BEA4F329C2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E6F63C-5421-4B99-88BD-968CC8CB0B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977429-1D18-4E8E-B36C-633CC63AE3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E9360F-46AE-4300-A230-44AD131C139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DCEA94C9-6D86-4FE6-953B-0F53D2B9ECA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717F51B2-316A-4248-9EE9-245F5379DC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74479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BA4B-7F89-457A-91C0-3F6E923A61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7318C5-66AB-45B0-ABC1-C443606F20E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5AC8747E-46FF-4269-A9B3-F00CBC4F9E4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32893C0-81C3-4968-B8B2-3FCA3BFD80B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7831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66B98EF-68B4-4DD6-852E-6831A9346A20}"/>
              </a:ext>
            </a:extLst>
          </p:cNvPr>
          <p:cNvSpPr>
            <a:spLocks noGrp="1"/>
          </p:cNvSpPr>
          <p:nvPr>
            <p:ph type="pic" sz="quarter" idx="10" hasCustomPrompt="1"/>
          </p:nvPr>
        </p:nvSpPr>
        <p:spPr>
          <a:xfrm>
            <a:off x="1953473"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A93AD005-2DA2-4172-A9DA-E26F3DCE490E}"/>
              </a:ext>
            </a:extLst>
          </p:cNvPr>
          <p:cNvSpPr>
            <a:spLocks noGrp="1"/>
          </p:cNvSpPr>
          <p:nvPr>
            <p:ph type="pic" sz="quarter" idx="11" hasCustomPrompt="1"/>
          </p:nvPr>
        </p:nvSpPr>
        <p:spPr>
          <a:xfrm>
            <a:off x="5479507"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02736006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314A83-A1DF-459C-954E-28560E5247F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FFC4AAE-5D01-4235-B6BC-A48080738DC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E1ADD3B0-3492-4984-82A4-2E41B7C7DB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577890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698CF-381D-49F9-9851-0FCD671694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3DF18E-78E0-4414-A988-71C76838F2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032F09-AB47-4E31-9663-7C5B8FE2B7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985422-EDF7-419C-A184-87C079249D1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60327DE8-C3BC-4D24-9E06-41FAA216AA0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529EEBA-0F9B-4E7F-B9DF-690DBC86D61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753020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AB3BE-8D17-4128-AA83-4A8D474940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1942EB7-39F7-4AA7-A134-087FA6E32A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53ABE7-8445-4E0A-A93F-F718B0A23B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EC6626-63F3-4195-9ED9-B0352FA53F4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82F62837-A9BB-4E1A-ABFF-F8E1F57C7E8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281B2F8-FDB4-428A-97E0-15A39504D4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24995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C1E16-C8FA-42E4-B267-2BDFDD797E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CF87D13-B66B-4933-9B89-AD199D5CBB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95BD47-306B-491C-8281-04129C6D172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DB1B291-B515-4BA0-89D2-FB9FD5B3F5B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F575C507-8417-4924-AEF1-01EB42A0018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31201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382DAD-DCF7-4CE9-AC90-1A8BC57C0D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30C639-18C3-4451-8C7B-424CD991F8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AE2B5C-8286-4D4F-888D-B4E931043E0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98AD396-1EC5-4EFA-9DCD-322982F1E68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6051D17-A9FB-4757-BE37-39AB9540D1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83015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C2D7C-0B06-46C2-A4F3-176235F916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27CC56-1779-42DE-8F0D-09ADB29188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D5B7F89-E07D-426B-8981-8C28CAD7F76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BC218D8F-C985-4634-B6AE-17E2957C336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D81459E-F5F6-46AD-82DF-5679E60CC2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4578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80D63-FFE7-4D38-AAFA-F68F4C7631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21F79C-C88D-4D73-95F6-D78E8BF42A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075A17-F652-4C2F-94C6-102391871FF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A280C47-5E88-4051-9468-14AB74197BA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30AEDEF-4D55-4F6E-8263-4882F21B78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33842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CA20-17B6-4C5E-9B80-6BB8F45E41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297745-D280-4511-BF25-84D1FDFF22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8232402-7184-43F5-8E3B-0AB6F9827EF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F223104-1616-47C4-A529-E5C61036CE2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8EBE212-5B6B-4074-AA8C-9BAB8F14B1E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432371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5CFAD-102B-4757-9B5A-8BDE389859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E80F4B-7AA1-4B6B-A878-AFF0308C0F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415894-E85C-4153-918D-0600740B1A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21453D-FD4A-4CE3-B01B-FABBB1AA58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9CA18895-8C31-43DF-8F8A-6EC0A610183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5334708-D5F1-452B-B46C-279AA831010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369984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D4986-0946-41EB-8DB5-FCE51C1F53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E4679E-2CEE-4630-B586-6ACD65D736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040604-C3E5-48D2-9E3A-BEA4F329C2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E6F63C-5421-4B99-88BD-968CC8CB0B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977429-1D18-4E8E-B36C-633CC63AE3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E9360F-46AE-4300-A230-44AD131C139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DCEA94C9-6D86-4FE6-953B-0F53D2B9ECA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717F51B2-316A-4248-9EE9-245F5379DC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9038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E852078-4B06-459B-81CE-280441464A91}"/>
              </a:ext>
            </a:extLst>
          </p:cNvPr>
          <p:cNvSpPr>
            <a:spLocks noGrp="1"/>
          </p:cNvSpPr>
          <p:nvPr>
            <p:ph type="pic" sz="quarter" idx="10" hasCustomPrompt="1"/>
          </p:nvPr>
        </p:nvSpPr>
        <p:spPr>
          <a:xfrm>
            <a:off x="5124450" y="2"/>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69346282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BA4B-7F89-457A-91C0-3F6E923A61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7318C5-66AB-45B0-ABC1-C443606F20E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5AC8747E-46FF-4269-A9B3-F00CBC4F9E4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32893C0-81C3-4968-B8B2-3FCA3BFD80B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617883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314A83-A1DF-459C-954E-28560E5247F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FFC4AAE-5D01-4235-B6BC-A48080738DC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E1ADD3B0-3492-4984-82A4-2E41B7C7DB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47921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698CF-381D-49F9-9851-0FCD671694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3DF18E-78E0-4414-A988-71C76838F2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032F09-AB47-4E31-9663-7C5B8FE2B7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985422-EDF7-419C-A184-87C079249D1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60327DE8-C3BC-4D24-9E06-41FAA216AA0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529EEBA-0F9B-4E7F-B9DF-690DBC86D61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76576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AB3BE-8D17-4128-AA83-4A8D474940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1942EB7-39F7-4AA7-A134-087FA6E32A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53ABE7-8445-4E0A-A93F-F718B0A23B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EC6626-63F3-4195-9ED9-B0352FA53F4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82F62837-A9BB-4E1A-ABFF-F8E1F57C7E8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281B2F8-FDB4-428A-97E0-15A39504D4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32929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C1E16-C8FA-42E4-B267-2BDFDD797E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CF87D13-B66B-4933-9B89-AD199D5CBB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95BD47-306B-491C-8281-04129C6D172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DB1B291-B515-4BA0-89D2-FB9FD5B3F5B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F575C507-8417-4924-AEF1-01EB42A0018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617589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382DAD-DCF7-4CE9-AC90-1A8BC57C0D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30C639-18C3-4451-8C7B-424CD991F8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AE2B5C-8286-4D4F-888D-B4E931043E0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98AD396-1EC5-4EFA-9DCD-322982F1E68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6051D17-A9FB-4757-BE37-39AB9540D1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793679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C2D7C-0B06-46C2-A4F3-176235F916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27CC56-1779-42DE-8F0D-09ADB29188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D5B7F89-E07D-426B-8981-8C28CAD7F762}"/>
              </a:ext>
            </a:extLst>
          </p:cNvPr>
          <p:cNvSpPr>
            <a:spLocks noGrp="1"/>
          </p:cNvSpPr>
          <p:nvPr>
            <p:ph type="dt" sz="half" idx="10"/>
          </p:nvPr>
        </p:nvSpPr>
        <p:spPr/>
        <p:txBody>
          <a:body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BC218D8F-C985-4634-B6AE-17E2957C3362}"/>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BD81459E-F5F6-46AD-82DF-5679E60CC26A}"/>
              </a:ext>
            </a:extLst>
          </p:cNvPr>
          <p:cNvSpPr>
            <a:spLocks noGrp="1"/>
          </p:cNvSpPr>
          <p:nvPr>
            <p:ph type="sldNum" sz="quarter" idx="12"/>
          </p:nvPr>
        </p:nvSpPr>
        <p:spPr/>
        <p:txBody>
          <a:body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8587565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80D63-FFE7-4D38-AAFA-F68F4C7631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21F79C-C88D-4D73-95F6-D78E8BF42A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075A17-F652-4C2F-94C6-102391871FF8}"/>
              </a:ext>
            </a:extLst>
          </p:cNvPr>
          <p:cNvSpPr>
            <a:spLocks noGrp="1"/>
          </p:cNvSpPr>
          <p:nvPr>
            <p:ph type="dt" sz="half" idx="10"/>
          </p:nvPr>
        </p:nvSpPr>
        <p:spPr/>
        <p:txBody>
          <a:body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CA280C47-5E88-4051-9468-14AB74197BA3}"/>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30AEDEF-4D55-4F6E-8263-4882F21B7889}"/>
              </a:ext>
            </a:extLst>
          </p:cNvPr>
          <p:cNvSpPr>
            <a:spLocks noGrp="1"/>
          </p:cNvSpPr>
          <p:nvPr>
            <p:ph type="sldNum" sz="quarter" idx="12"/>
          </p:nvPr>
        </p:nvSpPr>
        <p:spPr/>
        <p:txBody>
          <a:body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3241408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CA20-17B6-4C5E-9B80-6BB8F45E4190}"/>
              </a:ext>
            </a:extLst>
          </p:cNvPr>
          <p:cNvSpPr>
            <a:spLocks noGrp="1"/>
          </p:cNvSpPr>
          <p:nvPr>
            <p:ph type="title"/>
          </p:nvPr>
        </p:nvSpPr>
        <p:spPr>
          <a:xfrm>
            <a:off x="831850"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297745-D280-4511-BF25-84D1FDFF224E}"/>
              </a:ext>
            </a:extLst>
          </p:cNvPr>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8232402-7184-43F5-8E3B-0AB6F9827EF6}"/>
              </a:ext>
            </a:extLst>
          </p:cNvPr>
          <p:cNvSpPr>
            <a:spLocks noGrp="1"/>
          </p:cNvSpPr>
          <p:nvPr>
            <p:ph type="dt" sz="half" idx="10"/>
          </p:nvPr>
        </p:nvSpPr>
        <p:spPr/>
        <p:txBody>
          <a:body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3F223104-1616-47C4-A529-E5C61036CE29}"/>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8EBE212-5B6B-4074-AA8C-9BAB8F14B1EC}"/>
              </a:ext>
            </a:extLst>
          </p:cNvPr>
          <p:cNvSpPr>
            <a:spLocks noGrp="1"/>
          </p:cNvSpPr>
          <p:nvPr>
            <p:ph type="sldNum" sz="quarter" idx="12"/>
          </p:nvPr>
        </p:nvSpPr>
        <p:spPr/>
        <p:txBody>
          <a:body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225471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5CFAD-102B-4757-9B5A-8BDE389859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E80F4B-7AA1-4B6B-A878-AFF0308C0F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415894-E85C-4153-918D-0600740B1A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21453D-FD4A-4CE3-B01B-FABBB1AA584D}"/>
              </a:ext>
            </a:extLst>
          </p:cNvPr>
          <p:cNvSpPr>
            <a:spLocks noGrp="1"/>
          </p:cNvSpPr>
          <p:nvPr>
            <p:ph type="dt" sz="half" idx="10"/>
          </p:nvPr>
        </p:nvSpPr>
        <p:spPr/>
        <p:txBody>
          <a:body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9CA18895-8C31-43DF-8F8A-6EC0A6101839}"/>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E5334708-D5F1-452B-B46C-279AA831010C}"/>
              </a:ext>
            </a:extLst>
          </p:cNvPr>
          <p:cNvSpPr>
            <a:spLocks noGrp="1"/>
          </p:cNvSpPr>
          <p:nvPr>
            <p:ph type="sldNum" sz="quarter" idx="12"/>
          </p:nvPr>
        </p:nvSpPr>
        <p:spPr/>
        <p:txBody>
          <a:body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35059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B7540CF-0C23-4BB3-B7A9-D81B1EF9B550}"/>
              </a:ext>
            </a:extLst>
          </p:cNvPr>
          <p:cNvSpPr>
            <a:spLocks noGrp="1"/>
          </p:cNvSpPr>
          <p:nvPr>
            <p:ph type="pic" sz="quarter" idx="10" hasCustomPrompt="1"/>
          </p:nvPr>
        </p:nvSpPr>
        <p:spPr>
          <a:xfrm>
            <a:off x="2"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65028548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D4986-0946-41EB-8DB5-FCE51C1F5354}"/>
              </a:ext>
            </a:extLst>
          </p:cNvPr>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E4679E-2CEE-4630-B586-6ACD65D73651}"/>
              </a:ext>
            </a:extLst>
          </p:cNvPr>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040604-C3E5-48D2-9E3A-BEA4F329C2E4}"/>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E6F63C-5421-4B99-88BD-968CC8CB0B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977429-1D18-4E8E-B36C-633CC63AE3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E9360F-46AE-4300-A230-44AD131C1396}"/>
              </a:ext>
            </a:extLst>
          </p:cNvPr>
          <p:cNvSpPr>
            <a:spLocks noGrp="1"/>
          </p:cNvSpPr>
          <p:nvPr>
            <p:ph type="dt" sz="half" idx="10"/>
          </p:nvPr>
        </p:nvSpPr>
        <p:spPr/>
        <p:txBody>
          <a:body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DCEA94C9-6D86-4FE6-953B-0F53D2B9ECAF}"/>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717F51B2-316A-4248-9EE9-245F5379DC81}"/>
              </a:ext>
            </a:extLst>
          </p:cNvPr>
          <p:cNvSpPr>
            <a:spLocks noGrp="1"/>
          </p:cNvSpPr>
          <p:nvPr>
            <p:ph type="sldNum" sz="quarter" idx="12"/>
          </p:nvPr>
        </p:nvSpPr>
        <p:spPr/>
        <p:txBody>
          <a:body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240277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BA4B-7F89-457A-91C0-3F6E923A61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7318C5-66AB-45B0-ABC1-C443606F20E9}"/>
              </a:ext>
            </a:extLst>
          </p:cNvPr>
          <p:cNvSpPr>
            <a:spLocks noGrp="1"/>
          </p:cNvSpPr>
          <p:nvPr>
            <p:ph type="dt" sz="half" idx="10"/>
          </p:nvPr>
        </p:nvSpPr>
        <p:spPr/>
        <p:txBody>
          <a:body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5AC8747E-46FF-4269-A9B3-F00CBC4F9E48}"/>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332893C0-81C3-4968-B8B2-3FCA3BFD80B0}"/>
              </a:ext>
            </a:extLst>
          </p:cNvPr>
          <p:cNvSpPr>
            <a:spLocks noGrp="1"/>
          </p:cNvSpPr>
          <p:nvPr>
            <p:ph type="sldNum" sz="quarter" idx="12"/>
          </p:nvPr>
        </p:nvSpPr>
        <p:spPr/>
        <p:txBody>
          <a:body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3394800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314A83-A1DF-459C-954E-28560E5247FE}"/>
              </a:ext>
            </a:extLst>
          </p:cNvPr>
          <p:cNvSpPr>
            <a:spLocks noGrp="1"/>
          </p:cNvSpPr>
          <p:nvPr>
            <p:ph type="dt" sz="half" idx="10"/>
          </p:nvPr>
        </p:nvSpPr>
        <p:spPr/>
        <p:txBody>
          <a:body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AFFC4AAE-5D01-4235-B6BC-A48080738DCA}"/>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E1ADD3B0-3492-4984-82A4-2E41B7C7DB96}"/>
              </a:ext>
            </a:extLst>
          </p:cNvPr>
          <p:cNvSpPr>
            <a:spLocks noGrp="1"/>
          </p:cNvSpPr>
          <p:nvPr>
            <p:ph type="sldNum" sz="quarter" idx="12"/>
          </p:nvPr>
        </p:nvSpPr>
        <p:spPr/>
        <p:txBody>
          <a:body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4189668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698CF-381D-49F9-9851-0FCD67169450}"/>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3DF18E-78E0-4414-A988-71C76838F2A9}"/>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032F09-AB47-4E31-9663-7C5B8FE2B7CA}"/>
              </a:ext>
            </a:extLst>
          </p:cNvPr>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985422-EDF7-419C-A184-87C079249D1C}"/>
              </a:ext>
            </a:extLst>
          </p:cNvPr>
          <p:cNvSpPr>
            <a:spLocks noGrp="1"/>
          </p:cNvSpPr>
          <p:nvPr>
            <p:ph type="dt" sz="half" idx="10"/>
          </p:nvPr>
        </p:nvSpPr>
        <p:spPr/>
        <p:txBody>
          <a:body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60327DE8-C3BC-4D24-9E06-41FAA216AA05}"/>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7529EEBA-0F9B-4E7F-B9DF-690DBC86D614}"/>
              </a:ext>
            </a:extLst>
          </p:cNvPr>
          <p:cNvSpPr>
            <a:spLocks noGrp="1"/>
          </p:cNvSpPr>
          <p:nvPr>
            <p:ph type="sldNum" sz="quarter" idx="12"/>
          </p:nvPr>
        </p:nvSpPr>
        <p:spPr/>
        <p:txBody>
          <a:body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1573930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AB3BE-8D17-4128-AA83-4A8D474940B3}"/>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1942EB7-39F7-4AA7-A134-087FA6E32A04}"/>
              </a:ext>
            </a:extLst>
          </p:cNvPr>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53ABE7-8445-4E0A-A93F-F718B0A23BD0}"/>
              </a:ext>
            </a:extLst>
          </p:cNvPr>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EC6626-63F3-4195-9ED9-B0352FA53F45}"/>
              </a:ext>
            </a:extLst>
          </p:cNvPr>
          <p:cNvSpPr>
            <a:spLocks noGrp="1"/>
          </p:cNvSpPr>
          <p:nvPr>
            <p:ph type="dt" sz="half" idx="10"/>
          </p:nvPr>
        </p:nvSpPr>
        <p:spPr/>
        <p:txBody>
          <a:body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82F62837-A9BB-4E1A-ABFF-F8E1F57C7E8D}"/>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0281B2F8-FDB4-428A-97E0-15A39504D467}"/>
              </a:ext>
            </a:extLst>
          </p:cNvPr>
          <p:cNvSpPr>
            <a:spLocks noGrp="1"/>
          </p:cNvSpPr>
          <p:nvPr>
            <p:ph type="sldNum" sz="quarter" idx="12"/>
          </p:nvPr>
        </p:nvSpPr>
        <p:spPr/>
        <p:txBody>
          <a:body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1929367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C1E16-C8FA-42E4-B267-2BDFDD797E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CF87D13-B66B-4933-9B89-AD199D5CBB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95BD47-306B-491C-8281-04129C6D1720}"/>
              </a:ext>
            </a:extLst>
          </p:cNvPr>
          <p:cNvSpPr>
            <a:spLocks noGrp="1"/>
          </p:cNvSpPr>
          <p:nvPr>
            <p:ph type="dt" sz="half" idx="10"/>
          </p:nvPr>
        </p:nvSpPr>
        <p:spPr/>
        <p:txBody>
          <a:body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5DB1B291-B515-4BA0-89D2-FB9FD5B3F5B4}"/>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F575C507-8417-4924-AEF1-01EB42A00187}"/>
              </a:ext>
            </a:extLst>
          </p:cNvPr>
          <p:cNvSpPr>
            <a:spLocks noGrp="1"/>
          </p:cNvSpPr>
          <p:nvPr>
            <p:ph type="sldNum" sz="quarter" idx="12"/>
          </p:nvPr>
        </p:nvSpPr>
        <p:spPr/>
        <p:txBody>
          <a:body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8010381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382DAD-DCF7-4CE9-AC90-1A8BC57C0D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30C639-18C3-4451-8C7B-424CD991F8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AE2B5C-8286-4D4F-888D-B4E931043E03}"/>
              </a:ext>
            </a:extLst>
          </p:cNvPr>
          <p:cNvSpPr>
            <a:spLocks noGrp="1"/>
          </p:cNvSpPr>
          <p:nvPr>
            <p:ph type="dt" sz="half" idx="10"/>
          </p:nvPr>
        </p:nvSpPr>
        <p:spPr/>
        <p:txBody>
          <a:body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D98AD396-1EC5-4EFA-9DCD-322982F1E680}"/>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A6051D17-A9FB-4757-BE37-39AB9540D1AE}"/>
              </a:ext>
            </a:extLst>
          </p:cNvPr>
          <p:cNvSpPr>
            <a:spLocks noGrp="1"/>
          </p:cNvSpPr>
          <p:nvPr>
            <p:ph type="sldNum" sz="quarter" idx="12"/>
          </p:nvPr>
        </p:nvSpPr>
        <p:spPr/>
        <p:txBody>
          <a:body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1196483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x">
  <p:cSld name="الغلاف / العنوان الرئيسي">
    <p:spTree>
      <p:nvGrpSpPr>
        <p:cNvPr id="1" name=""/>
        <p:cNvGrpSpPr/>
        <p:nvPr/>
      </p:nvGrpSpPr>
      <p:grpSpPr>
        <a:xfrm>
          <a:off x="0" y="0"/>
          <a:ext cx="0" cy="0"/>
          <a:chOff x="0" y="0"/>
          <a:chExt cx="0" cy="0"/>
        </a:xfrm>
      </p:grpSpPr>
      <p:sp>
        <p:nvSpPr>
          <p:cNvPr id="15" name="عنوان العرض التقديمي"/>
          <p:cNvSpPr txBox="1">
            <a:spLocks noGrp="1"/>
          </p:cNvSpPr>
          <p:nvPr>
            <p:ph type="title" hasCustomPrompt="1"/>
          </p:nvPr>
        </p:nvSpPr>
        <p:spPr>
          <a:xfrm>
            <a:off x="6220270" y="1147796"/>
            <a:ext cx="5558981" cy="2324101"/>
          </a:xfrm>
          <a:prstGeom prst="rect">
            <a:avLst/>
          </a:prstGeom>
        </p:spPr>
        <p:txBody>
          <a:bodyPr anchor="b"/>
          <a:lstStyle>
            <a:lvl1pPr>
              <a:defRPr sz="5800" b="0" spc="-116">
                <a:solidFill>
                  <a:srgbClr val="515151"/>
                </a:solidFill>
                <a:latin typeface="HRSD Gov Medium"/>
                <a:ea typeface="HRSD Gov Medium"/>
                <a:cs typeface="HRSD Gov Medium"/>
                <a:sym typeface="HRSD Gov Medium"/>
              </a:defRPr>
            </a:lvl1pPr>
          </a:lstStyle>
          <a:p>
            <a:r>
              <a:t>عنوان العرض التقديمي</a:t>
            </a:r>
          </a:p>
        </p:txBody>
      </p:sp>
      <p:sp>
        <p:nvSpPr>
          <p:cNvPr id="19" name="رقم الشريحة"/>
          <p:cNvSpPr txBox="1">
            <a:spLocks noGrp="1"/>
          </p:cNvSpPr>
          <p:nvPr>
            <p:ph type="sldNum" sz="quarter" idx="2"/>
          </p:nvPr>
        </p:nvSpPr>
        <p:spPr>
          <a:xfrm>
            <a:off x="6004257" y="6540101"/>
            <a:ext cx="177238" cy="18769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56249257"/>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userDrawn="1">
  <p:cSld name="عنوان ومحتوى">
    <p:spTree>
      <p:nvGrpSpPr>
        <p:cNvPr id="1" name=""/>
        <p:cNvGrpSpPr/>
        <p:nvPr/>
      </p:nvGrpSpPr>
      <p:grpSpPr>
        <a:xfrm>
          <a:off x="0" y="0"/>
          <a:ext cx="0" cy="0"/>
          <a:chOff x="0" y="0"/>
          <a:chExt cx="0" cy="0"/>
        </a:xfrm>
      </p:grpSpPr>
      <p:sp>
        <p:nvSpPr>
          <p:cNvPr id="6" name="عنصر نائب لرقم الشريحة 5">
            <a:extLst>
              <a:ext uri="{FF2B5EF4-FFF2-40B4-BE49-F238E27FC236}">
                <a16:creationId xmlns:a16="http://schemas.microsoft.com/office/drawing/2014/main" id="{741A6D51-11F2-BF8C-0DEF-EBD42C5031E3}"/>
              </a:ext>
            </a:extLst>
          </p:cNvPr>
          <p:cNvSpPr>
            <a:spLocks noGrp="1"/>
          </p:cNvSpPr>
          <p:nvPr>
            <p:ph type="sldNum" sz="quarter" idx="12"/>
          </p:nvPr>
        </p:nvSpPr>
        <p:spPr>
          <a:xfrm>
            <a:off x="610181" y="6026475"/>
            <a:ext cx="2743200" cy="365125"/>
          </a:xfrm>
        </p:spPr>
        <p:txBody>
          <a:bodyPr/>
          <a:lstStyle/>
          <a:p>
            <a:fld id="{74B57E26-2E2A-D243-8E5C-CC1434379077}" type="slidenum">
              <a:rPr lang="ar-SA" smtClean="0"/>
              <a:t>‹#›</a:t>
            </a:fld>
            <a:endParaRPr lang="ar-SA"/>
          </a:p>
        </p:txBody>
      </p:sp>
      <p:pic>
        <p:nvPicPr>
          <p:cNvPr id="5" name="صورة 4">
            <a:extLst>
              <a:ext uri="{FF2B5EF4-FFF2-40B4-BE49-F238E27FC236}">
                <a16:creationId xmlns:a16="http://schemas.microsoft.com/office/drawing/2014/main" id="{BB44E0C4-2715-5FB8-2C14-33A213A2F5F6}"/>
              </a:ext>
            </a:extLst>
          </p:cNvPr>
          <p:cNvPicPr>
            <a:picLocks noChangeAspect="1"/>
          </p:cNvPicPr>
          <p:nvPr userDrawn="1"/>
        </p:nvPicPr>
        <p:blipFill>
          <a:blip r:embed="rId2"/>
          <a:stretch>
            <a:fillRect/>
          </a:stretch>
        </p:blipFill>
        <p:spPr>
          <a:xfrm>
            <a:off x="11203605" y="6066835"/>
            <a:ext cx="637326" cy="484368"/>
          </a:xfrm>
          <a:prstGeom prst="rect">
            <a:avLst/>
          </a:prstGeom>
        </p:spPr>
      </p:pic>
      <p:cxnSp>
        <p:nvCxnSpPr>
          <p:cNvPr id="7" name="موصل مستقيم 6">
            <a:extLst>
              <a:ext uri="{FF2B5EF4-FFF2-40B4-BE49-F238E27FC236}">
                <a16:creationId xmlns:a16="http://schemas.microsoft.com/office/drawing/2014/main" id="{FB98C27F-C9A1-591D-9A65-D7309DF31BD2}"/>
              </a:ext>
            </a:extLst>
          </p:cNvPr>
          <p:cNvCxnSpPr>
            <a:cxnSpLocks/>
          </p:cNvCxnSpPr>
          <p:nvPr userDrawn="1"/>
        </p:nvCxnSpPr>
        <p:spPr>
          <a:xfrm>
            <a:off x="11055626" y="6063493"/>
            <a:ext cx="0" cy="49105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صورة 2">
            <a:extLst>
              <a:ext uri="{FF2B5EF4-FFF2-40B4-BE49-F238E27FC236}">
                <a16:creationId xmlns:a16="http://schemas.microsoft.com/office/drawing/2014/main" id="{EC4DD18A-844C-E061-5A3A-085C8C74DE3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610181" y="6367491"/>
            <a:ext cx="1547232" cy="307065"/>
          </a:xfrm>
          <a:prstGeom prst="rect">
            <a:avLst/>
          </a:prstGeom>
        </p:spPr>
      </p:pic>
      <p:sp>
        <p:nvSpPr>
          <p:cNvPr id="4" name="Round Same Side Corner Rectangle 6">
            <a:extLst>
              <a:ext uri="{FF2B5EF4-FFF2-40B4-BE49-F238E27FC236}">
                <a16:creationId xmlns:a16="http://schemas.microsoft.com/office/drawing/2014/main" id="{5C1262C2-C4C4-2439-80E8-79A75FF58AF4}"/>
              </a:ext>
            </a:extLst>
          </p:cNvPr>
          <p:cNvSpPr/>
          <p:nvPr userDrawn="1"/>
        </p:nvSpPr>
        <p:spPr>
          <a:xfrm rot="10800000">
            <a:off x="11487822" y="0"/>
            <a:ext cx="175832" cy="581310"/>
          </a:xfrm>
          <a:prstGeom prst="round2SameRect">
            <a:avLst/>
          </a:prstGeom>
          <a:solidFill>
            <a:schemeClr val="bg1">
              <a:lumMod val="85000"/>
            </a:schemeClr>
          </a:solidFill>
          <a:ln>
            <a:gradFill>
              <a:gsLst>
                <a:gs pos="24000">
                  <a:srgbClr val="227F9B"/>
                </a:gs>
                <a:gs pos="68000">
                  <a:srgbClr val="6ACEE2">
                    <a:alpha val="4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SA" sz="4800" b="0" i="0" dirty="0">
              <a:latin typeface="Sakkal Majalla" panose="02000000000000000000" pitchFamily="2" charset="-78"/>
            </a:endParaRPr>
          </a:p>
        </p:txBody>
      </p:sp>
    </p:spTree>
    <p:extLst>
      <p:ext uri="{BB962C8B-B14F-4D97-AF65-F5344CB8AC3E}">
        <p14:creationId xmlns:p14="http://schemas.microsoft.com/office/powerpoint/2010/main" val="269858171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14160150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theme" Target="../theme/theme2.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slideLayout" Target="../slideLayouts/slideLayout28.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theme" Target="../theme/theme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theme" Target="../theme/theme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5.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98.xml"/><Relationship Id="rId18" Type="http://schemas.openxmlformats.org/officeDocument/2006/relationships/slideLayout" Target="../slideLayouts/slideLayout103.xml"/><Relationship Id="rId26" Type="http://schemas.openxmlformats.org/officeDocument/2006/relationships/slideLayout" Target="../slideLayouts/slideLayout111.xml"/><Relationship Id="rId21" Type="http://schemas.openxmlformats.org/officeDocument/2006/relationships/slideLayout" Target="../slideLayouts/slideLayout106.xml"/><Relationship Id="rId34" Type="http://schemas.openxmlformats.org/officeDocument/2006/relationships/slideLayout" Target="../slideLayouts/slideLayout119.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5" Type="http://schemas.openxmlformats.org/officeDocument/2006/relationships/slideLayout" Target="../slideLayouts/slideLayout110.xml"/><Relationship Id="rId33" Type="http://schemas.openxmlformats.org/officeDocument/2006/relationships/slideLayout" Target="../slideLayouts/slideLayout118.xml"/><Relationship Id="rId38" Type="http://schemas.openxmlformats.org/officeDocument/2006/relationships/theme" Target="../theme/theme7.xml"/><Relationship Id="rId2" Type="http://schemas.openxmlformats.org/officeDocument/2006/relationships/slideLayout" Target="../slideLayouts/slideLayout87.xml"/><Relationship Id="rId16" Type="http://schemas.openxmlformats.org/officeDocument/2006/relationships/slideLayout" Target="../slideLayouts/slideLayout101.xml"/><Relationship Id="rId20" Type="http://schemas.openxmlformats.org/officeDocument/2006/relationships/slideLayout" Target="../slideLayouts/slideLayout105.xml"/><Relationship Id="rId29" Type="http://schemas.openxmlformats.org/officeDocument/2006/relationships/slideLayout" Target="../slideLayouts/slideLayout114.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24" Type="http://schemas.openxmlformats.org/officeDocument/2006/relationships/slideLayout" Target="../slideLayouts/slideLayout109.xml"/><Relationship Id="rId32" Type="http://schemas.openxmlformats.org/officeDocument/2006/relationships/slideLayout" Target="../slideLayouts/slideLayout117.xml"/><Relationship Id="rId37" Type="http://schemas.openxmlformats.org/officeDocument/2006/relationships/slideLayout" Target="../slideLayouts/slideLayout122.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23" Type="http://schemas.openxmlformats.org/officeDocument/2006/relationships/slideLayout" Target="../slideLayouts/slideLayout108.xml"/><Relationship Id="rId28" Type="http://schemas.openxmlformats.org/officeDocument/2006/relationships/slideLayout" Target="../slideLayouts/slideLayout113.xml"/><Relationship Id="rId36" Type="http://schemas.openxmlformats.org/officeDocument/2006/relationships/slideLayout" Target="../slideLayouts/slideLayout121.xml"/><Relationship Id="rId10" Type="http://schemas.openxmlformats.org/officeDocument/2006/relationships/slideLayout" Target="../slideLayouts/slideLayout95.xml"/><Relationship Id="rId19" Type="http://schemas.openxmlformats.org/officeDocument/2006/relationships/slideLayout" Target="../slideLayouts/slideLayout104.xml"/><Relationship Id="rId31" Type="http://schemas.openxmlformats.org/officeDocument/2006/relationships/slideLayout" Target="../slideLayouts/slideLayout116.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 Id="rId22" Type="http://schemas.openxmlformats.org/officeDocument/2006/relationships/slideLayout" Target="../slideLayouts/slideLayout107.xml"/><Relationship Id="rId27" Type="http://schemas.openxmlformats.org/officeDocument/2006/relationships/slideLayout" Target="../slideLayouts/slideLayout112.xml"/><Relationship Id="rId30" Type="http://schemas.openxmlformats.org/officeDocument/2006/relationships/slideLayout" Target="../slideLayouts/slideLayout115.xml"/><Relationship Id="rId35" Type="http://schemas.openxmlformats.org/officeDocument/2006/relationships/slideLayout" Target="../slideLayouts/slideLayout120.xml"/><Relationship Id="rId8" Type="http://schemas.openxmlformats.org/officeDocument/2006/relationships/slideLayout" Target="../slideLayouts/slideLayout93.xml"/><Relationship Id="rId3" Type="http://schemas.openxmlformats.org/officeDocument/2006/relationships/slideLayout" Target="../slideLayouts/slideLayout8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theme" Target="../theme/theme8.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slideLayout" Target="../slideLayouts/slideLayout134.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C0E70A21-037D-11B7-9B12-33A2B683C2A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9382" y="6629186"/>
            <a:ext cx="1563559" cy="228814"/>
          </a:xfrm>
          <a:prstGeom prst="rect">
            <a:avLst/>
          </a:prstGeom>
        </p:spPr>
      </p:pic>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7D2D563C-3296-436D-BA33-317BAB35F1C0}"/>
              </a:ext>
            </a:extLst>
          </p:cNvPr>
          <p:cNvSpPr txBox="1">
            <a:spLocks/>
          </p:cNvSpPr>
          <p:nvPr userDrawn="1"/>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E1CF6B9-BF24-4CF3-962A-AA649539F60B}" type="slidenum">
              <a:rPr lang="en-US" sz="1200" b="1" smtClean="0">
                <a:solidFill>
                  <a:schemeClr val="accent1"/>
                </a:solidFill>
                <a:latin typeface="Expo Arabic Light" panose="00000400000000000000" pitchFamily="2" charset="-78"/>
                <a:cs typeface="Expo Arabic Light" panose="00000400000000000000" pitchFamily="2" charset="-78"/>
              </a:rPr>
              <a:pPr algn="ctr"/>
              <a:t>‹#›</a:t>
            </a:fld>
            <a:endParaRPr lang="en-US" sz="1200" b="1" dirty="0">
              <a:solidFill>
                <a:schemeClr val="accent1"/>
              </a:solidFill>
              <a:latin typeface="Expo Arabic Light" panose="00000400000000000000" pitchFamily="2" charset="-78"/>
              <a:cs typeface="Expo Arabic Light" panose="00000400000000000000" pitchFamily="2" charset="-78"/>
            </a:endParaRPr>
          </a:p>
        </p:txBody>
      </p:sp>
    </p:spTree>
    <p:extLst>
      <p:ext uri="{BB962C8B-B14F-4D97-AF65-F5344CB8AC3E}">
        <p14:creationId xmlns:p14="http://schemas.microsoft.com/office/powerpoint/2010/main" val="200947748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8" r:id="rId25"/>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E1CF6B9-BF24-4CF3-962A-AA649539F60B}" type="slidenum">
              <a:rPr lang="en-US" b="1" smtClean="0">
                <a:solidFill>
                  <a:schemeClr val="accent1"/>
                </a:solidFill>
                <a:latin typeface="Expo Arabic Light" panose="00000400000000000000" pitchFamily="2" charset="-78"/>
                <a:cs typeface="Expo Arabic Light" panose="00000400000000000000" pitchFamily="2" charset="-78"/>
              </a:rPr>
              <a:pPr algn="ctr"/>
              <a:t>‹#›</a:t>
            </a:fld>
            <a:endParaRPr lang="en-US" b="1" dirty="0">
              <a:solidFill>
                <a:schemeClr val="accent1"/>
              </a:solidFill>
              <a:latin typeface="Expo Arabic Light" panose="00000400000000000000" pitchFamily="2" charset="-78"/>
              <a:cs typeface="Expo Arabic Light" panose="00000400000000000000" pitchFamily="2" charset="-78"/>
            </a:endParaRPr>
          </a:p>
        </p:txBody>
      </p:sp>
    </p:spTree>
    <p:extLst>
      <p:ext uri="{BB962C8B-B14F-4D97-AF65-F5344CB8AC3E}">
        <p14:creationId xmlns:p14="http://schemas.microsoft.com/office/powerpoint/2010/main" val="278626837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 id="2147483718" r:id="rId19"/>
    <p:sldLayoutId id="2147483719" r:id="rId20"/>
    <p:sldLayoutId id="2147483720" r:id="rId21"/>
    <p:sldLayoutId id="2147483721" r:id="rId22"/>
    <p:sldLayoutId id="2147483722" r:id="rId23"/>
    <p:sldLayoutId id="2147483723"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ZW"/>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ZW">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ZW">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348260882"/>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spd="slow" advClick="0" advTm="0">
    <p:wipe/>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B41418-AB0A-44F1-97D8-CA54C3968A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0C8D98-2E71-41C7-9E0C-5709D9E835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12A504-97C1-4C98-A21C-675F103C9F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5A0F090-D46B-4721-A384-3EB01DC33A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F4A5AAF-C269-4981-A6CF-F536A8895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511733"/>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B41418-AB0A-44F1-97D8-CA54C3968A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0C8D98-2E71-41C7-9E0C-5709D9E835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12A504-97C1-4C98-A21C-675F103C9F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5A0F090-D46B-4721-A384-3EB01DC33A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F4A5AAF-C269-4981-A6CF-F536A8895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7278499"/>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B41418-AB0A-44F1-97D8-CA54C3968AA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0C8D98-2E71-41C7-9E0C-5709D9E835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12A504-97C1-4C98-A21C-675F103C9F1A}"/>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C5F388A8-D408-476A-81A8-4C94B418A32B}" type="datetimeFigureOut">
              <a:rPr lang="en-US" smtClean="0">
                <a:solidFill>
                  <a:prstClr val="black">
                    <a:tint val="75000"/>
                  </a:prstClr>
                </a:solidFill>
              </a:rPr>
              <a:pPr>
                <a:defRPr/>
              </a:pPr>
              <a:t>8/16/2026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E5A0F090-D46B-4721-A384-3EB01DC33AE7}"/>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7F4A5AAF-C269-4981-A6CF-F536A889564B}"/>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1087173-C820-4743-B8A4-EDECF8A56C4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33440168"/>
      </p:ext>
    </p:extLst>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 id="2147483914" r:id="rId12"/>
    <p:sldLayoutId id="2147483916" r:id="rId13"/>
    <p:sldLayoutId id="2147483917" r:id="rId14"/>
    <p:sldLayoutId id="2147483918" r:id="rId15"/>
    <p:sldLayoutId id="2147483919" r:id="rId16"/>
    <p:sldLayoutId id="2147483920" r:id="rId17"/>
    <p:sldLayoutId id="2147483921" r:id="rId18"/>
    <p:sldLayoutId id="2147483922" r:id="rId19"/>
    <p:sldLayoutId id="2147483923" r:id="rId20"/>
    <p:sldLayoutId id="2147483924" r:id="rId21"/>
    <p:sldLayoutId id="2147483925" r:id="rId22"/>
    <p:sldLayoutId id="2147483926" r:id="rId23"/>
    <p:sldLayoutId id="2147483927" r:id="rId24"/>
    <p:sldLayoutId id="2147483928" r:id="rId25"/>
    <p:sldLayoutId id="2147483929" r:id="rId26"/>
    <p:sldLayoutId id="2147483930" r:id="rId27"/>
    <p:sldLayoutId id="2147483931" r:id="rId28"/>
    <p:sldLayoutId id="2147483932" r:id="rId29"/>
    <p:sldLayoutId id="2147483933" r:id="rId30"/>
    <p:sldLayoutId id="2147483934" r:id="rId31"/>
    <p:sldLayoutId id="2147483935" r:id="rId32"/>
    <p:sldLayoutId id="2147483936" r:id="rId33"/>
    <p:sldLayoutId id="2147483937" r:id="rId34"/>
    <p:sldLayoutId id="2147483938" r:id="rId35"/>
    <p:sldLayoutId id="2147483939" r:id="rId36"/>
    <p:sldLayoutId id="2147483940" r:id="rId3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W"/>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19BFC5-E352-4E80-A57D-6F30C62119C7}" type="slidenum">
              <a:rPr kumimoji="0" lang="en-ZW"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ZW"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184286"/>
      </p:ext>
    </p:extLst>
  </p:cSld>
  <p:clrMap bg1="lt1" tx1="dk1" bg2="lt2" tx2="dk2" accent1="accent1" accent2="accent2" accent3="accent3" accent4="accent4" accent5="accent5" accent6="accent6" hlink="hlink" folHlink="folHlink"/>
  <p:sldLayoutIdLst>
    <p:sldLayoutId id="2147483942" r:id="rId1"/>
    <p:sldLayoutId id="2147483943" r:id="rId2"/>
    <p:sldLayoutId id="2147483944" r:id="rId3"/>
    <p:sldLayoutId id="2147483945" r:id="rId4"/>
    <p:sldLayoutId id="2147483946" r:id="rId5"/>
    <p:sldLayoutId id="2147483947" r:id="rId6"/>
    <p:sldLayoutId id="2147483948" r:id="rId7"/>
    <p:sldLayoutId id="2147483949" r:id="rId8"/>
    <p:sldLayoutId id="2147483950" r:id="rId9"/>
    <p:sldLayoutId id="2147483951" r:id="rId10"/>
    <p:sldLayoutId id="2147483952" r:id="rId11"/>
    <p:sldLayoutId id="2147483953" r:id="rId12"/>
  </p:sldLayoutIdLst>
  <p:transition spd="slow" advClick="0" advTm="0">
    <p:wipe/>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9.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97.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8.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xml"/><Relationship Id="rId1" Type="http://schemas.openxmlformats.org/officeDocument/2006/relationships/slideLayout" Target="../slideLayouts/slideLayout64.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8.xml"/></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97.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19.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gif"/><Relationship Id="rId1" Type="http://schemas.openxmlformats.org/officeDocument/2006/relationships/slideLayout" Target="../slideLayouts/slideLayout64.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97.xml"/><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97.xml"/><Relationship Id="rId4" Type="http://schemas.openxmlformats.org/officeDocument/2006/relationships/image" Target="../media/image51.png"/></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97.xml"/><Relationship Id="rId4" Type="http://schemas.openxmlformats.org/officeDocument/2006/relationships/image" Target="../media/image43.png"/></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4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5.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97.xml"/><Relationship Id="rId4" Type="http://schemas.openxmlformats.org/officeDocument/2006/relationships/image" Target="../media/image55.png"/></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5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97.xml"/><Relationship Id="rId4" Type="http://schemas.openxmlformats.org/officeDocument/2006/relationships/image" Target="../media/image58.png"/></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97.xml"/><Relationship Id="rId4" Type="http://schemas.openxmlformats.org/officeDocument/2006/relationships/image" Target="../media/image60.png"/></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97.xml"/><Relationship Id="rId4" Type="http://schemas.openxmlformats.org/officeDocument/2006/relationships/image" Target="../media/image62.png"/></Relationships>
</file>

<file path=ppt/slides/_rels/slide59.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6.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97.xml"/><Relationship Id="rId4" Type="http://schemas.openxmlformats.org/officeDocument/2006/relationships/image" Target="../media/image65.png"/></Relationships>
</file>

<file path=ppt/slides/_rels/slide6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97.xml"/><Relationship Id="rId4" Type="http://schemas.openxmlformats.org/officeDocument/2006/relationships/image" Target="../media/image67.png"/></Relationships>
</file>

<file path=ppt/slides/_rels/slide6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97.xml"/></Relationships>
</file>

<file path=ppt/slides/_rels/slide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7.xml"/></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97.xml"/></Relationships>
</file>

<file path=ppt/slides/_rels/slide69.xml.rels><?xml version="1.0" encoding="UTF-8" standalone="yes"?>
<Relationships xmlns="http://schemas.openxmlformats.org/package/2006/relationships"><Relationship Id="rId2" Type="http://schemas.openxmlformats.org/officeDocument/2006/relationships/image" Target="../media/image68.g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75.xml"/></Relationships>
</file>

<file path=ppt/slides/_rels/slide70.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notesSlide" Target="../notesSlides/notesSlide37.xml"/><Relationship Id="rId1" Type="http://schemas.openxmlformats.org/officeDocument/2006/relationships/slideLayout" Target="../slideLayouts/slideLayout59.xml"/><Relationship Id="rId4" Type="http://schemas.openxmlformats.org/officeDocument/2006/relationships/image" Target="../media/image70.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129.xml"/><Relationship Id="rId5" Type="http://schemas.openxmlformats.org/officeDocument/2006/relationships/image" Target="../media/image17.gif"/><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19.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F371D-8A0C-4633-7BD5-F7FA56EB2AA2}"/>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769C840E-79CE-1715-B561-D615CFCBB4E3}"/>
              </a:ext>
            </a:extLst>
          </p:cNvPr>
          <p:cNvSpPr/>
          <p:nvPr/>
        </p:nvSpPr>
        <p:spPr>
          <a:xfrm>
            <a:off x="8521046" y="11790"/>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7" name="Freeform: Shape 6">
            <a:extLst>
              <a:ext uri="{FF2B5EF4-FFF2-40B4-BE49-F238E27FC236}">
                <a16:creationId xmlns:a16="http://schemas.microsoft.com/office/drawing/2014/main" id="{B2E7A8DE-7CEE-E11D-A9D3-2560C7CAEC3C}"/>
              </a:ext>
            </a:extLst>
          </p:cNvPr>
          <p:cNvSpPr/>
          <p:nvPr/>
        </p:nvSpPr>
        <p:spPr>
          <a:xfrm>
            <a:off x="7985364" y="1179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4" name="Freeform: Shape 33">
            <a:extLst>
              <a:ext uri="{FF2B5EF4-FFF2-40B4-BE49-F238E27FC236}">
                <a16:creationId xmlns:a16="http://schemas.microsoft.com/office/drawing/2014/main" id="{009A9EBA-0EFF-6686-E998-88E6A565A407}"/>
              </a:ext>
            </a:extLst>
          </p:cNvPr>
          <p:cNvSpPr/>
          <p:nvPr/>
        </p:nvSpPr>
        <p:spPr>
          <a:xfrm flipH="1">
            <a:off x="0" y="-22058"/>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5" name="Freeform: Shape 34">
            <a:extLst>
              <a:ext uri="{FF2B5EF4-FFF2-40B4-BE49-F238E27FC236}">
                <a16:creationId xmlns:a16="http://schemas.microsoft.com/office/drawing/2014/main" id="{14CE6999-CDA7-2240-643F-C41222210BA1}"/>
              </a:ext>
            </a:extLst>
          </p:cNvPr>
          <p:cNvSpPr/>
          <p:nvPr/>
        </p:nvSpPr>
        <p:spPr>
          <a:xfrm flipH="1">
            <a:off x="497246" y="-22058"/>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7" name="Freeform: Shape 46">
            <a:extLst>
              <a:ext uri="{FF2B5EF4-FFF2-40B4-BE49-F238E27FC236}">
                <a16:creationId xmlns:a16="http://schemas.microsoft.com/office/drawing/2014/main" id="{B8ACB1C4-975D-A0FB-91DD-A80C14D1C98D}"/>
              </a:ext>
            </a:extLst>
          </p:cNvPr>
          <p:cNvSpPr/>
          <p:nvPr/>
        </p:nvSpPr>
        <p:spPr>
          <a:xfrm>
            <a:off x="9645236"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8" name="Freeform: Shape 47">
            <a:extLst>
              <a:ext uri="{FF2B5EF4-FFF2-40B4-BE49-F238E27FC236}">
                <a16:creationId xmlns:a16="http://schemas.microsoft.com/office/drawing/2014/main" id="{8D182344-01BA-7852-6F1A-4DCF0EF7261C}"/>
              </a:ext>
            </a:extLst>
          </p:cNvPr>
          <p:cNvSpPr/>
          <p:nvPr/>
        </p:nvSpPr>
        <p:spPr>
          <a:xfrm>
            <a:off x="1083381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9" name="Freeform: Shape 48">
            <a:extLst>
              <a:ext uri="{FF2B5EF4-FFF2-40B4-BE49-F238E27FC236}">
                <a16:creationId xmlns:a16="http://schemas.microsoft.com/office/drawing/2014/main" id="{591BFDC5-813A-1172-F815-5A9C13FFD3D3}"/>
              </a:ext>
            </a:extLst>
          </p:cNvPr>
          <p:cNvSpPr/>
          <p:nvPr/>
        </p:nvSpPr>
        <p:spPr>
          <a:xfrm>
            <a:off x="8889806"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nvGrpSpPr>
          <p:cNvPr id="55" name="Group 54">
            <a:extLst>
              <a:ext uri="{FF2B5EF4-FFF2-40B4-BE49-F238E27FC236}">
                <a16:creationId xmlns:a16="http://schemas.microsoft.com/office/drawing/2014/main" id="{6443A65C-2A5A-87B2-2F86-77F26532BD86}"/>
              </a:ext>
            </a:extLst>
          </p:cNvPr>
          <p:cNvGrpSpPr/>
          <p:nvPr/>
        </p:nvGrpSpPr>
        <p:grpSpPr>
          <a:xfrm>
            <a:off x="0" y="5807302"/>
            <a:ext cx="3300907" cy="1054343"/>
            <a:chOff x="0" y="5807302"/>
            <a:chExt cx="3300907" cy="1054343"/>
          </a:xfrm>
        </p:grpSpPr>
        <p:sp>
          <p:nvSpPr>
            <p:cNvPr id="52" name="Freeform: Shape 51">
              <a:extLst>
                <a:ext uri="{FF2B5EF4-FFF2-40B4-BE49-F238E27FC236}">
                  <a16:creationId xmlns:a16="http://schemas.microsoft.com/office/drawing/2014/main" id="{5C1761CB-1E9C-D092-6680-6C99097931D1}"/>
                </a:ext>
              </a:extLst>
            </p:cNvPr>
            <p:cNvSpPr/>
            <p:nvPr/>
          </p:nvSpPr>
          <p:spPr>
            <a:xfrm flipH="1">
              <a:off x="215"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53" name="Freeform: Shape 52">
              <a:extLst>
                <a:ext uri="{FF2B5EF4-FFF2-40B4-BE49-F238E27FC236}">
                  <a16:creationId xmlns:a16="http://schemas.microsoft.com/office/drawing/2014/main" id="{27557F76-5E3F-BD77-B8C0-B80E3A49B61C}"/>
                </a:ext>
              </a:extLst>
            </p:cNvPr>
            <p:cNvSpPr/>
            <p:nvPr/>
          </p:nvSpPr>
          <p:spPr>
            <a:xfrm flipH="1">
              <a:off x="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54" name="Freeform: Shape 53">
              <a:extLst>
                <a:ext uri="{FF2B5EF4-FFF2-40B4-BE49-F238E27FC236}">
                  <a16:creationId xmlns:a16="http://schemas.microsoft.com/office/drawing/2014/main" id="{D1A54973-FB66-2745-83AB-3A551220ECC2}"/>
                </a:ext>
              </a:extLst>
            </p:cNvPr>
            <p:cNvSpPr/>
            <p:nvPr/>
          </p:nvSpPr>
          <p:spPr>
            <a:xfrm flipH="1">
              <a:off x="0"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pic>
        <p:nvPicPr>
          <p:cNvPr id="3" name="Picture 2">
            <a:extLst>
              <a:ext uri="{FF2B5EF4-FFF2-40B4-BE49-F238E27FC236}">
                <a16:creationId xmlns:a16="http://schemas.microsoft.com/office/drawing/2014/main" id="{55D8D845-057A-D14E-90E8-39343FC07D8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95" y="0"/>
            <a:ext cx="12214252" cy="6846209"/>
          </a:xfrm>
          <a:prstGeom prst="rect">
            <a:avLst/>
          </a:prstGeom>
          <a:solidFill>
            <a:schemeClr val="accent1"/>
          </a:solidFill>
        </p:spPr>
      </p:pic>
      <p:sp>
        <p:nvSpPr>
          <p:cNvPr id="5" name="Rectangle 4">
            <a:extLst>
              <a:ext uri="{FF2B5EF4-FFF2-40B4-BE49-F238E27FC236}">
                <a16:creationId xmlns:a16="http://schemas.microsoft.com/office/drawing/2014/main" id="{14588CBE-8ADC-DE0C-067F-066D0A325605}"/>
              </a:ext>
            </a:extLst>
          </p:cNvPr>
          <p:cNvSpPr/>
          <p:nvPr/>
        </p:nvSpPr>
        <p:spPr>
          <a:xfrm>
            <a:off x="23754" y="-167200"/>
            <a:ext cx="12190498" cy="6880058"/>
          </a:xfrm>
          <a:prstGeom prst="rect">
            <a:avLst/>
          </a:prstGeom>
          <a:solidFill>
            <a:srgbClr val="168489">
              <a:alpha val="36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algn="ctr" rtl="1">
              <a:lnSpc>
                <a:spcPct val="115000"/>
              </a:lnSpc>
              <a:buNone/>
            </a:pPr>
            <a:endParaRPr lang="en-US" sz="9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TextBox 9">
            <a:extLst>
              <a:ext uri="{FF2B5EF4-FFF2-40B4-BE49-F238E27FC236}">
                <a16:creationId xmlns:a16="http://schemas.microsoft.com/office/drawing/2014/main" id="{098B4B45-594B-7C08-780C-BD79792D8725}"/>
              </a:ext>
            </a:extLst>
          </p:cNvPr>
          <p:cNvSpPr txBox="1"/>
          <p:nvPr/>
        </p:nvSpPr>
        <p:spPr>
          <a:xfrm>
            <a:off x="6574971" y="919175"/>
            <a:ext cx="5254172" cy="2062103"/>
          </a:xfrm>
          <a:prstGeom prst="rect">
            <a:avLst/>
          </a:prstGeom>
          <a:noFill/>
        </p:spPr>
        <p:txBody>
          <a:bodyPr wrap="square">
            <a:spAutoFit/>
          </a:bodyPr>
          <a:lstStyle/>
          <a:p>
            <a:pPr algn="ctr" rtl="1"/>
            <a:r>
              <a:rPr lang="ar-SY" sz="3200" b="1" dirty="0">
                <a:solidFill>
                  <a:schemeClr val="bg1"/>
                </a:solidFill>
                <a:latin typeface="29LT Bukra Bold" panose="000B0903020204020204" pitchFamily="34" charset="-78"/>
                <a:cs typeface="29LT Bukra Bold" panose="000B0903020204020204" pitchFamily="34" charset="-78"/>
              </a:rPr>
              <a:t>مهارات الموظف المحترف</a:t>
            </a:r>
            <a:endParaRPr lang="ar-JO" sz="3200" b="1" dirty="0">
              <a:solidFill>
                <a:schemeClr val="bg1"/>
              </a:solidFill>
              <a:latin typeface="29LT Bukra Bold" panose="000B0903020204020204" pitchFamily="34" charset="-78"/>
              <a:cs typeface="29LT Bukra Bold" panose="000B0903020204020204" pitchFamily="34" charset="-78"/>
            </a:endParaRPr>
          </a:p>
          <a:p>
            <a:pPr algn="ctr" rtl="1"/>
            <a:endParaRPr lang="en-US" sz="3200" dirty="0">
              <a:solidFill>
                <a:schemeClr val="bg1"/>
              </a:solidFill>
              <a:latin typeface="29LT Bukra Bold" panose="000B0903020204020204" pitchFamily="34" charset="-78"/>
              <a:cs typeface="29LT Bukra Bold" panose="000B0903020204020204" pitchFamily="34" charset="-78"/>
            </a:endParaRPr>
          </a:p>
          <a:p>
            <a:pPr algn="ctr"/>
            <a:r>
              <a:rPr lang="en-US" sz="3200" b="1" dirty="0">
                <a:solidFill>
                  <a:schemeClr val="bg1"/>
                </a:solidFill>
                <a:latin typeface="29LT Bukra Bold" panose="000B0903020204020204" pitchFamily="34" charset="-78"/>
                <a:cs typeface="29LT Bukra Bold" panose="000B0903020204020204" pitchFamily="34" charset="-78"/>
              </a:rPr>
              <a:t>Professional Employee Skills</a:t>
            </a:r>
            <a:endParaRPr lang="en-US" sz="3200" dirty="0">
              <a:solidFill>
                <a:schemeClr val="bg1"/>
              </a:solidFill>
              <a:latin typeface="29LT Bukra Bold" panose="000B0903020204020204" pitchFamily="34" charset="-78"/>
              <a:cs typeface="29LT Bukra Bold" panose="000B0903020204020204" pitchFamily="34" charset="-78"/>
            </a:endParaRPr>
          </a:p>
        </p:txBody>
      </p:sp>
      <p:pic>
        <p:nvPicPr>
          <p:cNvPr id="4" name="صورة 3">
            <a:extLst>
              <a:ext uri="{FF2B5EF4-FFF2-40B4-BE49-F238E27FC236}">
                <a16:creationId xmlns:a16="http://schemas.microsoft.com/office/drawing/2014/main" id="{16395EFA-A767-6ACA-D79D-F89633EFAE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065" y="6526142"/>
            <a:ext cx="1563559" cy="228814"/>
          </a:xfrm>
          <a:prstGeom prst="rect">
            <a:avLst/>
          </a:prstGeom>
        </p:spPr>
      </p:pic>
    </p:spTree>
    <p:extLst>
      <p:ext uri="{BB962C8B-B14F-4D97-AF65-F5344CB8AC3E}">
        <p14:creationId xmlns:p14="http://schemas.microsoft.com/office/powerpoint/2010/main" val="3633095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9B79354-F66C-EAD5-AB4E-C25F17DB1F1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61" t="14791" r="3778" b="18070"/>
          <a:stretch/>
        </p:blipFill>
        <p:spPr bwMode="auto">
          <a:xfrm>
            <a:off x="175658" y="2293967"/>
            <a:ext cx="4523111" cy="3211483"/>
          </a:xfrm>
          <a:prstGeom prst="rect">
            <a:avLst/>
          </a:prstGeom>
          <a:noFill/>
          <a:ln>
            <a:noFill/>
          </a:ln>
          <a:extLst>
            <a:ext uri="{53640926-AAD7-44D8-BBD7-CCE9431645EC}">
              <a14:shadowObscured xmlns:a14="http://schemas.microsoft.com/office/drawing/2010/main"/>
            </a:ext>
          </a:extLst>
        </p:spPr>
      </p:pic>
      <p:pic>
        <p:nvPicPr>
          <p:cNvPr id="12" name="Picture 11">
            <a:extLst>
              <a:ext uri="{FF2B5EF4-FFF2-40B4-BE49-F238E27FC236}">
                <a16:creationId xmlns:a16="http://schemas.microsoft.com/office/drawing/2014/main" id="{D69B6281-3912-F63B-C950-007C1D32DF1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137" t="13793" r="8265" b="13916"/>
          <a:stretch/>
        </p:blipFill>
        <p:spPr bwMode="auto">
          <a:xfrm>
            <a:off x="353961" y="7451949"/>
            <a:ext cx="4523111" cy="4007636"/>
          </a:xfrm>
          <a:prstGeom prst="rect">
            <a:avLst/>
          </a:prstGeom>
          <a:noFill/>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3D549A72-E71A-23A9-E40B-9DD364EFF917}"/>
              </a:ext>
            </a:extLst>
          </p:cNvPr>
          <p:cNvSpPr txBox="1"/>
          <p:nvPr/>
        </p:nvSpPr>
        <p:spPr>
          <a:xfrm>
            <a:off x="5127170" y="2458462"/>
            <a:ext cx="6700485" cy="3046988"/>
          </a:xfrm>
          <a:prstGeom prst="rect">
            <a:avLst/>
          </a:prstGeom>
          <a:noFill/>
        </p:spPr>
        <p:txBody>
          <a:bodyPr wrap="square">
            <a:spAutoFit/>
          </a:bodyPr>
          <a:lstStyle/>
          <a:p>
            <a:pPr algn="justLow" rtl="1">
              <a:buNone/>
              <a:tabLst>
                <a:tab pos="3886200" algn="r"/>
              </a:tabLst>
            </a:pPr>
            <a:r>
              <a:rPr lang="ar-SA"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أولاً: مفهوم الموظف </a:t>
            </a:r>
            <a:r>
              <a:rPr lang="ar-JO"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المحترف</a:t>
            </a:r>
            <a:endParaRPr lang="en-GB" sz="2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a:p>
            <a:pPr algn="justLow" rtl="1">
              <a:buNone/>
              <a:tabLst>
                <a:tab pos="3886200" algn="r"/>
              </a:tabLst>
            </a:pPr>
            <a:r>
              <a:rPr lang="ar-SA"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يُعد الموظف المحترف حجر الأساس في نجاح أي مؤسسة، فهو العنصر الذي تعتمد عليه المنظمات في تحقيق أهدافها وتنفيذ خططها وتحسين جودة خدماتها. ومع التطور الكبير في بيئات العمل وزيادة المنافسة بين المؤسسات، لم يعد مفهوم الموظف المحترف يقتصر على الشخص الذي يؤدي المهام المطلوبة منه فقط، بل أصبح يشمل الموظف الذي يمتلك المعرفة والمهارة والسلوك المهني والقدرة على التطور المستمر، ويضيف قيمة حقيقية للمؤسسة التي يعمل بها</a:t>
            </a:r>
            <a:r>
              <a:rPr lang="en-GB"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5" name="TextBox 4">
            <a:extLst>
              <a:ext uri="{FF2B5EF4-FFF2-40B4-BE49-F238E27FC236}">
                <a16:creationId xmlns:a16="http://schemas.microsoft.com/office/drawing/2014/main" id="{A22DC2C7-EEBE-709F-75E3-1DA560D18713}"/>
              </a:ext>
            </a:extLst>
          </p:cNvPr>
          <p:cNvSpPr txBox="1"/>
          <p:nvPr/>
        </p:nvSpPr>
        <p:spPr>
          <a:xfrm>
            <a:off x="3269343" y="1352550"/>
            <a:ext cx="6103256" cy="646331"/>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tab pos="3886200" algn="r"/>
              </a:tabLst>
              <a:defRPr/>
            </a:pPr>
            <a:r>
              <a:rPr kumimoji="0" lang="ar-SA" sz="3600" b="1" i="0" u="none" strike="noStrike" kern="1200" cap="none" spc="0" normalizeH="0" baseline="0" noProof="0" dirty="0">
                <a:ln>
                  <a:noFill/>
                </a:ln>
                <a:solidFill>
                  <a:srgbClr val="009999"/>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مفهوم الموظف المحترف وسماته الأساسية</a:t>
            </a:r>
            <a:endParaRPr kumimoji="0" lang="en-GB" sz="36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170735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2F51BF2-6BE4-A5D9-98B6-7E4D44A4E1F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137" t="13793" r="8265" b="13916"/>
          <a:stretch/>
        </p:blipFill>
        <p:spPr bwMode="auto">
          <a:xfrm>
            <a:off x="425398" y="3589934"/>
            <a:ext cx="3275745" cy="2902426"/>
          </a:xfrm>
          <a:prstGeom prst="rect">
            <a:avLst/>
          </a:prstGeom>
          <a:noFill/>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F84BE72B-94D9-C73A-F553-11556EB72D48}"/>
              </a:ext>
            </a:extLst>
          </p:cNvPr>
          <p:cNvSpPr txBox="1"/>
          <p:nvPr/>
        </p:nvSpPr>
        <p:spPr>
          <a:xfrm>
            <a:off x="4901240" y="1229381"/>
            <a:ext cx="6865362" cy="4893647"/>
          </a:xfrm>
          <a:prstGeom prst="rect">
            <a:avLst/>
          </a:prstGeom>
          <a:noFill/>
        </p:spPr>
        <p:txBody>
          <a:bodyPr wrap="square">
            <a:spAutoFit/>
          </a:bodyPr>
          <a:lstStyle/>
          <a:p>
            <a:pPr algn="justLow" rtl="1">
              <a:buNone/>
              <a:tabLst>
                <a:tab pos="3886200" algn="r"/>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فالنجاح الوظيفي ليس حدثًا مؤقتًا أو إنجازًا يتحقق مرة واحدة، وإنما هو عملية مستمرة تعتمد على تطوير الذات، وتحسين الأداء، واكتساب الخبرات، والتكيف مع المتغيرات، والمحافظة على مستوى عالٍ من الالتزام والانضباط والمسؤولية. وتشير أدبيات الموارد البشرية إلى أن الموظف المحترف يجمع بين الكفاءة الفنية والخصائص السلوكية مثل النزاهة، والانضباط، والعمل الجماعي، والمرونة، والقدرة على التعلم المستمر، وهي عوامل تزيد من إنتاجيته وقيمته داخل المؤسسة</a:t>
            </a:r>
            <a:r>
              <a:rPr lang="en-GB"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ar-EG" sz="2400" b="1"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endParaRPr>
          </a:p>
          <a:p>
            <a:pPr algn="justLow" rtl="1">
              <a:buNone/>
              <a:tabLst>
                <a:tab pos="3886200" algn="r"/>
              </a:tabLst>
            </a:pPr>
            <a:endParaRPr lang="en-GB" sz="24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buNone/>
              <a:tabLst>
                <a:tab pos="3886200" algn="r"/>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ويختلف مفهوم النجاح الوظيفي من شخص إلى آخر ومن مؤسسة إلى أخرى، إلا أن هناك مجموعة من الأسس المشتركة التي تتفق عليها معظم المؤسسات، وهي قدرة الموظف على تحقيق نتائج إيجابية بصورة مستمرة، والالتزام بسياسات العمل، وتحمل المسؤولية، والمشاركة في حل المشكلات، والمساهمة في تطوير بيئة العمل وتحقيق الأهداف الاستراتيجية للمؤسسة</a:t>
            </a:r>
            <a:r>
              <a:rPr lang="en-GB"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4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319982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CFFC3-DA4C-EFE0-9738-4ED5870C11ED}"/>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45F84F6C-E1C0-2A80-BDD8-6A23123BF235}"/>
              </a:ext>
            </a:extLst>
          </p:cNvPr>
          <p:cNvPicPr>
            <a:picLocks noChangeAspect="1"/>
          </p:cNvPicPr>
          <p:nvPr/>
        </p:nvPicPr>
        <p:blipFill>
          <a:blip r:embed="rId3"/>
          <a:stretch>
            <a:fillRect/>
          </a:stretch>
        </p:blipFill>
        <p:spPr>
          <a:xfrm>
            <a:off x="246381" y="932174"/>
            <a:ext cx="11699238" cy="5925826"/>
          </a:xfrm>
          <a:prstGeom prst="rect">
            <a:avLst/>
          </a:prstGeom>
        </p:spPr>
      </p:pic>
    </p:spTree>
    <p:extLst>
      <p:ext uri="{BB962C8B-B14F-4D97-AF65-F5344CB8AC3E}">
        <p14:creationId xmlns:p14="http://schemas.microsoft.com/office/powerpoint/2010/main" val="303521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8BE516-0234-1441-C348-FE44DBCB6250}"/>
            </a:ext>
          </a:extLst>
        </p:cNvPr>
        <p:cNvGrpSpPr/>
        <p:nvPr/>
      </p:nvGrpSpPr>
      <p:grpSpPr>
        <a:xfrm>
          <a:off x="0" y="0"/>
          <a:ext cx="0" cy="0"/>
          <a:chOff x="0" y="0"/>
          <a:chExt cx="0" cy="0"/>
        </a:xfrm>
      </p:grpSpPr>
      <p:pic>
        <p:nvPicPr>
          <p:cNvPr id="70" name="Picture 69">
            <a:extLst>
              <a:ext uri="{FF2B5EF4-FFF2-40B4-BE49-F238E27FC236}">
                <a16:creationId xmlns:a16="http://schemas.microsoft.com/office/drawing/2014/main" id="{4E3A6E51-BDC7-F622-5C3B-9CA880C7CBF3}"/>
              </a:ext>
            </a:extLst>
          </p:cNvPr>
          <p:cNvPicPr>
            <a:picLocks noChangeAspect="1"/>
          </p:cNvPicPr>
          <p:nvPr/>
        </p:nvPicPr>
        <p:blipFill>
          <a:blip r:embed="rId2"/>
          <a:stretch>
            <a:fillRect/>
          </a:stretch>
        </p:blipFill>
        <p:spPr>
          <a:xfrm>
            <a:off x="532918" y="676120"/>
            <a:ext cx="11126164" cy="6181880"/>
          </a:xfrm>
          <a:prstGeom prst="rect">
            <a:avLst/>
          </a:prstGeom>
        </p:spPr>
      </p:pic>
    </p:spTree>
    <p:extLst>
      <p:ext uri="{BB962C8B-B14F-4D97-AF65-F5344CB8AC3E}">
        <p14:creationId xmlns:p14="http://schemas.microsoft.com/office/powerpoint/2010/main" val="34326868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1955804" y="903801"/>
            <a:ext cx="8280392" cy="1015830"/>
            <a:chOff x="2036515" y="472118"/>
            <a:chExt cx="8280392" cy="1015830"/>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036515" y="472118"/>
              <a:ext cx="8280392" cy="800219"/>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Y" sz="4000" b="1" i="0" u="none" strike="noStrike" kern="1200" cap="none" spc="0" normalizeH="0" baseline="0" noProof="0" dirty="0">
                  <a:ln>
                    <a:noFill/>
                  </a:ln>
                  <a:solidFill>
                    <a:srgbClr val="168489"/>
                  </a:solidFill>
                  <a:effectLst/>
                  <a:uLnTx/>
                  <a:uFillTx/>
                  <a:latin typeface="Sakkal Majalla" panose="02000000000000000000" pitchFamily="2" charset="-78"/>
                  <a:cs typeface="Sakkal Majalla" panose="02000000000000000000" pitchFamily="2" charset="-78"/>
                </a:rPr>
                <a:t>الانضباط والالتزام الوظيفي وأخلاقيات العمل</a:t>
              </a:r>
            </a:p>
          </p:txBody>
        </p:sp>
      </p:grpSp>
      <p:pic>
        <p:nvPicPr>
          <p:cNvPr id="11" name="Picture 10">
            <a:extLst>
              <a:ext uri="{FF2B5EF4-FFF2-40B4-BE49-F238E27FC236}">
                <a16:creationId xmlns:a16="http://schemas.microsoft.com/office/drawing/2014/main" id="{4DE3B54A-B725-DCF6-46A6-97F504D0F5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27" y="2549147"/>
            <a:ext cx="3932687" cy="3932687"/>
          </a:xfrm>
          <a:prstGeom prst="rect">
            <a:avLst/>
          </a:prstGeom>
        </p:spPr>
      </p:pic>
      <p:sp>
        <p:nvSpPr>
          <p:cNvPr id="10" name="TextBox 9">
            <a:extLst>
              <a:ext uri="{FF2B5EF4-FFF2-40B4-BE49-F238E27FC236}">
                <a16:creationId xmlns:a16="http://schemas.microsoft.com/office/drawing/2014/main" id="{309A7FC7-8044-5C1A-EBD9-94ADC06FB347}"/>
              </a:ext>
            </a:extLst>
          </p:cNvPr>
          <p:cNvSpPr txBox="1"/>
          <p:nvPr/>
        </p:nvSpPr>
        <p:spPr>
          <a:xfrm>
            <a:off x="5151451" y="2217610"/>
            <a:ext cx="6448722" cy="3490186"/>
          </a:xfrm>
          <a:prstGeom prst="rect">
            <a:avLst/>
          </a:prstGeom>
          <a:noFill/>
        </p:spPr>
        <p:txBody>
          <a:bodyPr wrap="square">
            <a:spAutoFit/>
          </a:bodyPr>
          <a:lstStyle/>
          <a:p>
            <a:pPr algn="justLow" rtl="1">
              <a:lnSpc>
                <a:spcPct val="115000"/>
              </a:lnSpc>
              <a:buNone/>
              <a:tabLst>
                <a:tab pos="3886200" algn="r"/>
              </a:tabLs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أولًا: مفهوم الانضباط الوظيفي</a:t>
            </a:r>
            <a:endParaRPr lang="en-GB" sz="24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يُعد الانضباط الوظيفي من الركائز الأساسية التي تقوم عليها المؤسسات المحترفة، فهو يعكس مدى التزام الموظف بالقوانين واللوائح والتعليمات المنظمة للعمل، ويضمن سير العمليات الإدارية بصورة منتظمة تحقق أهداف المؤسسة بكفاءة وفاعلية. ولا يقتصر مفهوم الانضباط على الالتزام بمواعيد الحضور والانصراف فقط، بل يشمل الالتزام بجميع الواجبات الوظيفية، واحترام الأنظمة، والمحافظة على ممتلكات المؤسسة، والالتزام بمعايير الأداء والسلوك المهني</a:t>
            </a:r>
            <a:r>
              <a:rPr lang="en-GB"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4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4291509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E2C615C-30F6-ABEB-0C7C-35074E092E2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2621" y="-4966194"/>
            <a:ext cx="4280974" cy="4280974"/>
          </a:xfrm>
          <a:prstGeom prst="rect">
            <a:avLst/>
          </a:prstGeom>
          <a:noFill/>
          <a:ln>
            <a:noFill/>
          </a:ln>
        </p:spPr>
      </p:pic>
      <p:pic>
        <p:nvPicPr>
          <p:cNvPr id="5" name="Picture 4">
            <a:extLst>
              <a:ext uri="{FF2B5EF4-FFF2-40B4-BE49-F238E27FC236}">
                <a16:creationId xmlns:a16="http://schemas.microsoft.com/office/drawing/2014/main" id="{98D516DC-1A0D-D793-75FF-91A1B099FD44}"/>
              </a:ext>
            </a:extLst>
          </p:cNvPr>
          <p:cNvPicPr>
            <a:picLocks noChangeAspect="1"/>
          </p:cNvPicPr>
          <p:nvPr/>
        </p:nvPicPr>
        <p:blipFill>
          <a:blip r:embed="rId3">
            <a:clrChange>
              <a:clrFrom>
                <a:srgbClr val="F6F6F6"/>
              </a:clrFrom>
              <a:clrTo>
                <a:srgbClr val="F6F6F6">
                  <a:alpha val="0"/>
                </a:srgbClr>
              </a:clrTo>
            </a:clrChange>
          </a:blip>
          <a:stretch>
            <a:fillRect/>
          </a:stretch>
        </p:blipFill>
        <p:spPr>
          <a:xfrm>
            <a:off x="367620" y="1919514"/>
            <a:ext cx="4030209" cy="4030209"/>
          </a:xfrm>
          <a:prstGeom prst="rect">
            <a:avLst/>
          </a:prstGeom>
        </p:spPr>
      </p:pic>
      <p:sp>
        <p:nvSpPr>
          <p:cNvPr id="7" name="TextBox 6">
            <a:extLst>
              <a:ext uri="{FF2B5EF4-FFF2-40B4-BE49-F238E27FC236}">
                <a16:creationId xmlns:a16="http://schemas.microsoft.com/office/drawing/2014/main" id="{3A39B7E1-4F3A-3218-E50F-857DEB8DEBFD}"/>
              </a:ext>
            </a:extLst>
          </p:cNvPr>
          <p:cNvSpPr txBox="1"/>
          <p:nvPr/>
        </p:nvSpPr>
        <p:spPr>
          <a:xfrm>
            <a:off x="4815116" y="1397708"/>
            <a:ext cx="6549569" cy="4552015"/>
          </a:xfrm>
          <a:prstGeom prst="rect">
            <a:avLst/>
          </a:prstGeom>
          <a:noFill/>
        </p:spPr>
        <p:txBody>
          <a:bodyPr wrap="square">
            <a:spAutoFit/>
          </a:bodyPr>
          <a:lstStyle/>
          <a:p>
            <a:pPr algn="justLow"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الالتزام الوظيفي</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الالتزام الوظيفي هو شعور الموظف بالمسؤولية والانتماء تجاه عمله ومؤسسته، ويظهر من خلال حرصه على أداء واجباته بإتقان، واحترام الأنظمة والتعليمات، والمحافظة على سمعة المؤسسة، والمساهمة في تحقيق أهدافها</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يرتبط الالتزام بالرقابة المباشرة، بل ينبع من القناعة الداخلية بأهمية العمل وقيمته. فالموظف الملتزم يؤدي مهامه بنفس الجودة سواء كان تحت إشراف مباشر أم لا، لأنه يمتلك رقابة ذاتية تدفعه إلى الالتزام بالمعايير المهنية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3041446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C265A-5C07-D12A-1449-EEE960D1577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536101D-3FBF-C912-FDB0-1A66B88F540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2621" y="-4966194"/>
            <a:ext cx="4280974" cy="4280974"/>
          </a:xfrm>
          <a:prstGeom prst="rect">
            <a:avLst/>
          </a:prstGeom>
          <a:noFill/>
          <a:ln>
            <a:noFill/>
          </a:ln>
        </p:spPr>
      </p:pic>
      <p:pic>
        <p:nvPicPr>
          <p:cNvPr id="4" name="Picture 3">
            <a:extLst>
              <a:ext uri="{FF2B5EF4-FFF2-40B4-BE49-F238E27FC236}">
                <a16:creationId xmlns:a16="http://schemas.microsoft.com/office/drawing/2014/main" id="{16A2A7C3-1888-37B2-E0E5-337B787C437F}"/>
              </a:ext>
            </a:extLst>
          </p:cNvPr>
          <p:cNvPicPr>
            <a:picLocks noChangeAspect="1"/>
          </p:cNvPicPr>
          <p:nvPr/>
        </p:nvPicPr>
        <p:blipFill>
          <a:blip r:embed="rId4"/>
          <a:stretch>
            <a:fillRect/>
          </a:stretch>
        </p:blipFill>
        <p:spPr>
          <a:xfrm>
            <a:off x="145260" y="824888"/>
            <a:ext cx="12046740" cy="5730737"/>
          </a:xfrm>
          <a:prstGeom prst="rect">
            <a:avLst/>
          </a:prstGeom>
        </p:spPr>
      </p:pic>
    </p:spTree>
    <p:extLst>
      <p:ext uri="{BB962C8B-B14F-4D97-AF65-F5344CB8AC3E}">
        <p14:creationId xmlns:p14="http://schemas.microsoft.com/office/powerpoint/2010/main" val="257606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A9521-C045-496C-6B9E-8239DC4D11C5}"/>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69F3AAC7-3B95-6885-5BEE-F9C5304A493F}"/>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17</a:t>
            </a:fld>
            <a:endParaRPr kern="0">
              <a:solidFill>
                <a:prstClr val="black">
                  <a:tint val="75000"/>
                </a:prstClr>
              </a:solidFill>
              <a:latin typeface="Calibri" panose="020F0502020204030204"/>
              <a:sym typeface="Helvetica Neue"/>
            </a:endParaRPr>
          </a:p>
        </p:txBody>
      </p:sp>
      <p:pic>
        <p:nvPicPr>
          <p:cNvPr id="4" name="Picture 3">
            <a:extLst>
              <a:ext uri="{FF2B5EF4-FFF2-40B4-BE49-F238E27FC236}">
                <a16:creationId xmlns:a16="http://schemas.microsoft.com/office/drawing/2014/main" id="{6C6E6C74-31E0-1BC0-64A1-7BC3E74B0B3D}"/>
              </a:ext>
            </a:extLst>
          </p:cNvPr>
          <p:cNvPicPr>
            <a:picLocks noChangeAspect="1"/>
          </p:cNvPicPr>
          <p:nvPr/>
        </p:nvPicPr>
        <p:blipFill>
          <a:blip r:embed="rId2"/>
          <a:stretch>
            <a:fillRect/>
          </a:stretch>
        </p:blipFill>
        <p:spPr>
          <a:xfrm>
            <a:off x="-1" y="0"/>
            <a:ext cx="12190435" cy="533400"/>
          </a:xfrm>
          <a:prstGeom prst="rect">
            <a:avLst/>
          </a:prstGeom>
        </p:spPr>
      </p:pic>
      <p:sp>
        <p:nvSpPr>
          <p:cNvPr id="6" name="TextBox 5">
            <a:extLst>
              <a:ext uri="{FF2B5EF4-FFF2-40B4-BE49-F238E27FC236}">
                <a16:creationId xmlns:a16="http://schemas.microsoft.com/office/drawing/2014/main" id="{3711D9DC-5F8A-DBAE-D39F-A626C44BDD32}"/>
              </a:ext>
            </a:extLst>
          </p:cNvPr>
          <p:cNvSpPr txBox="1"/>
          <p:nvPr/>
        </p:nvSpPr>
        <p:spPr>
          <a:xfrm>
            <a:off x="5065485" y="1334907"/>
            <a:ext cx="6775008" cy="5047536"/>
          </a:xfrm>
          <a:prstGeom prst="rect">
            <a:avLst/>
          </a:prstGeom>
          <a:noFill/>
        </p:spPr>
        <p:txBody>
          <a:bodyPr wrap="square">
            <a:spAutoFit/>
          </a:bodyPr>
          <a:lstStyle/>
          <a:p>
            <a:pPr algn="justLow"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أخلاقيات العمل</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أخلاقيات العمل هي مجموعة المبادئ والقيم والمعايير التي توجه سلوك الموظف أثناء أداء عمله، وتشمل الصدق، والأمانة، والنزاهة، والعدالة، والاحترام، وتحمل المسؤولية، والشفافية في التعامل مع الزملاء والعملاء والإدارة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ar-EG"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endParaRPr>
          </a:p>
          <a:p>
            <a:pPr algn="justLow" rtl="1">
              <a:lnSpc>
                <a:spcPct val="115000"/>
              </a:lnSpc>
              <a:buNone/>
              <a:tabLst>
                <a:tab pos="3886200" algn="r"/>
              </a:tabLst>
            </a:pP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تقتصر أخلاقيات العمل على الالتزام بالقوانين فقط، بل تمتد إلى اتخاذ القرارات الصحيحة حتى في المواقف التي لا توجد فيها تعليمات مكتوبة، وهو ما يعزز الثقة داخل المؤسسة ويقوي ثقافتها التنظيمية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8" name="Picture 7">
            <a:extLst>
              <a:ext uri="{FF2B5EF4-FFF2-40B4-BE49-F238E27FC236}">
                <a16:creationId xmlns:a16="http://schemas.microsoft.com/office/drawing/2014/main" id="{C58AF2BB-828E-ADB7-7C90-467E10EC7B95}"/>
              </a:ext>
            </a:extLst>
          </p:cNvPr>
          <p:cNvPicPr>
            <a:picLocks noChangeAspect="1"/>
          </p:cNvPicPr>
          <p:nvPr/>
        </p:nvPicPr>
        <p:blipFill>
          <a:blip r:embed="rId3"/>
          <a:stretch>
            <a:fillRect/>
          </a:stretch>
        </p:blipFill>
        <p:spPr>
          <a:xfrm>
            <a:off x="351507" y="4014468"/>
            <a:ext cx="4088441" cy="2555276"/>
          </a:xfrm>
          <a:prstGeom prst="rect">
            <a:avLst/>
          </a:prstGeom>
        </p:spPr>
      </p:pic>
    </p:spTree>
    <p:extLst>
      <p:ext uri="{BB962C8B-B14F-4D97-AF65-F5344CB8AC3E}">
        <p14:creationId xmlns:p14="http://schemas.microsoft.com/office/powerpoint/2010/main" val="116928077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77354-C3A5-7267-9696-2B64F8DDF825}"/>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281CCB48-7882-D0C9-353A-72BCBA838C07}"/>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18</a:t>
            </a:fld>
            <a:endParaRPr kern="0">
              <a:solidFill>
                <a:prstClr val="black">
                  <a:tint val="75000"/>
                </a:prstClr>
              </a:solidFill>
              <a:latin typeface="Calibri" panose="020F0502020204030204"/>
              <a:sym typeface="Helvetica Neue"/>
            </a:endParaRPr>
          </a:p>
        </p:txBody>
      </p:sp>
      <p:pic>
        <p:nvPicPr>
          <p:cNvPr id="4" name="Picture 3">
            <a:extLst>
              <a:ext uri="{FF2B5EF4-FFF2-40B4-BE49-F238E27FC236}">
                <a16:creationId xmlns:a16="http://schemas.microsoft.com/office/drawing/2014/main" id="{6447CACE-12D1-B648-EC23-F87669B7A84A}"/>
              </a:ext>
            </a:extLst>
          </p:cNvPr>
          <p:cNvPicPr>
            <a:picLocks noChangeAspect="1"/>
          </p:cNvPicPr>
          <p:nvPr/>
        </p:nvPicPr>
        <p:blipFill>
          <a:blip r:embed="rId3"/>
          <a:stretch>
            <a:fillRect/>
          </a:stretch>
        </p:blipFill>
        <p:spPr>
          <a:xfrm>
            <a:off x="-1" y="0"/>
            <a:ext cx="12190435" cy="533400"/>
          </a:xfrm>
          <a:prstGeom prst="rect">
            <a:avLst/>
          </a:prstGeom>
        </p:spPr>
      </p:pic>
      <p:pic>
        <p:nvPicPr>
          <p:cNvPr id="3" name="Picture 2">
            <a:extLst>
              <a:ext uri="{FF2B5EF4-FFF2-40B4-BE49-F238E27FC236}">
                <a16:creationId xmlns:a16="http://schemas.microsoft.com/office/drawing/2014/main" id="{5C52D5DC-516E-B8A0-4E3E-B09A61E3BE9D}"/>
              </a:ext>
            </a:extLst>
          </p:cNvPr>
          <p:cNvPicPr>
            <a:picLocks noChangeAspect="1"/>
          </p:cNvPicPr>
          <p:nvPr/>
        </p:nvPicPr>
        <p:blipFill>
          <a:blip r:embed="rId4"/>
          <a:stretch>
            <a:fillRect/>
          </a:stretch>
        </p:blipFill>
        <p:spPr>
          <a:xfrm>
            <a:off x="867443" y="533400"/>
            <a:ext cx="10455546" cy="6218459"/>
          </a:xfrm>
          <a:prstGeom prst="rect">
            <a:avLst/>
          </a:prstGeom>
        </p:spPr>
      </p:pic>
    </p:spTree>
    <p:extLst>
      <p:ext uri="{BB962C8B-B14F-4D97-AF65-F5344CB8AC3E}">
        <p14:creationId xmlns:p14="http://schemas.microsoft.com/office/powerpoint/2010/main" val="162636701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44AB54-8456-58C6-8EEF-49EDBE11BE91}"/>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0C1EDD5E-D5BF-52CD-7AAB-DAA47969F5DF}"/>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19</a:t>
            </a:fld>
            <a:endParaRPr kern="0">
              <a:solidFill>
                <a:prstClr val="black">
                  <a:tint val="75000"/>
                </a:prstClr>
              </a:solidFill>
              <a:latin typeface="Calibri" panose="020F0502020204030204"/>
              <a:sym typeface="Helvetica Neue"/>
            </a:endParaRPr>
          </a:p>
        </p:txBody>
      </p:sp>
      <p:pic>
        <p:nvPicPr>
          <p:cNvPr id="4" name="Picture 3">
            <a:extLst>
              <a:ext uri="{FF2B5EF4-FFF2-40B4-BE49-F238E27FC236}">
                <a16:creationId xmlns:a16="http://schemas.microsoft.com/office/drawing/2014/main" id="{5AED4E68-026A-2F2A-ACC2-494B07607FED}"/>
              </a:ext>
            </a:extLst>
          </p:cNvPr>
          <p:cNvPicPr>
            <a:picLocks noChangeAspect="1"/>
          </p:cNvPicPr>
          <p:nvPr/>
        </p:nvPicPr>
        <p:blipFill>
          <a:blip r:embed="rId2"/>
          <a:stretch>
            <a:fillRect/>
          </a:stretch>
        </p:blipFill>
        <p:spPr>
          <a:xfrm>
            <a:off x="-1" y="0"/>
            <a:ext cx="12190435" cy="533400"/>
          </a:xfrm>
          <a:prstGeom prst="rect">
            <a:avLst/>
          </a:prstGeom>
        </p:spPr>
      </p:pic>
      <p:sp>
        <p:nvSpPr>
          <p:cNvPr id="5" name="TextBox 4">
            <a:extLst>
              <a:ext uri="{FF2B5EF4-FFF2-40B4-BE49-F238E27FC236}">
                <a16:creationId xmlns:a16="http://schemas.microsoft.com/office/drawing/2014/main" id="{B79A64AF-9977-42A4-678C-A18E7CC3DEA8}"/>
              </a:ext>
            </a:extLst>
          </p:cNvPr>
          <p:cNvSpPr txBox="1"/>
          <p:nvPr/>
        </p:nvSpPr>
        <p:spPr>
          <a:xfrm>
            <a:off x="4493971" y="1400752"/>
            <a:ext cx="7170057" cy="4056495"/>
          </a:xfrm>
          <a:prstGeom prst="rect">
            <a:avLst/>
          </a:prstGeom>
          <a:noFill/>
        </p:spPr>
        <p:txBody>
          <a:bodyPr wrap="square">
            <a:spAutoFit/>
          </a:bodyPr>
          <a:lstStyle/>
          <a:p>
            <a:pPr algn="justLow"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مبادئ أخلاقيات العمل</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تُعد أخلاقيات العمل الإطار الذي يوجه سلوك الموظف داخل المؤسسة، ويحدد كيفية تعامله مع زملائه ورؤسائه والعملاء والمجتمع. وهي لا تقتصر على الالتزام بالأنظمة والقوانين، بل تشمل أيضًا الالتزام بالقيم الإنسانية والمهنية التي تعزز الثقة والعدالة والاحترام داخل بيئة العمل. وتؤكد مواثيق أخلاقيات المهنة في العديد من المؤسسات المهنية أن المبادئ الأساسية تشمل النزاهة، والموضوعية، والكفاءة المهنية، والسرية، والسلوك المهني</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8" name="Picture 7">
            <a:extLst>
              <a:ext uri="{FF2B5EF4-FFF2-40B4-BE49-F238E27FC236}">
                <a16:creationId xmlns:a16="http://schemas.microsoft.com/office/drawing/2014/main" id="{3D27B6C7-9638-16AB-BBDF-BD2896D71A0F}"/>
              </a:ext>
            </a:extLst>
          </p:cNvPr>
          <p:cNvPicPr>
            <a:picLocks noChangeAspect="1"/>
          </p:cNvPicPr>
          <p:nvPr/>
        </p:nvPicPr>
        <p:blipFill>
          <a:blip r:embed="rId3">
            <a:duotone>
              <a:schemeClr val="accent1">
                <a:shade val="45000"/>
                <a:satMod val="135000"/>
              </a:schemeClr>
              <a:prstClr val="white"/>
            </a:duotone>
          </a:blip>
          <a:stretch>
            <a:fillRect/>
          </a:stretch>
        </p:blipFill>
        <p:spPr>
          <a:xfrm>
            <a:off x="812800" y="3853776"/>
            <a:ext cx="3135305" cy="2376585"/>
          </a:xfrm>
          <a:prstGeom prst="rect">
            <a:avLst/>
          </a:prstGeom>
        </p:spPr>
      </p:pic>
    </p:spTree>
    <p:extLst>
      <p:ext uri="{BB962C8B-B14F-4D97-AF65-F5344CB8AC3E}">
        <p14:creationId xmlns:p14="http://schemas.microsoft.com/office/powerpoint/2010/main" val="333404468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raphic 6">
            <a:extLst>
              <a:ext uri="{FF2B5EF4-FFF2-40B4-BE49-F238E27FC236}">
                <a16:creationId xmlns:a16="http://schemas.microsoft.com/office/drawing/2014/main" id="{32F2D390-7E83-4B20-907B-F8AD034C94A1}"/>
              </a:ext>
            </a:extLst>
          </p:cNvPr>
          <p:cNvSpPr/>
          <p:nvPr/>
        </p:nvSpPr>
        <p:spPr>
          <a:xfrm>
            <a:off x="0" y="2018922"/>
            <a:ext cx="12190436" cy="4839077"/>
          </a:xfrm>
          <a:custGeom>
            <a:avLst/>
            <a:gdLst>
              <a:gd name="connsiteX0" fmla="*/ 12190437 w 12190436"/>
              <a:gd name="connsiteY0" fmla="*/ 1659823 h 5616296"/>
              <a:gd name="connsiteX1" fmla="*/ 12190437 w 12190436"/>
              <a:gd name="connsiteY1" fmla="*/ 5616296 h 5616296"/>
              <a:gd name="connsiteX2" fmla="*/ 0 w 12190436"/>
              <a:gd name="connsiteY2" fmla="*/ 5616296 h 5616296"/>
              <a:gd name="connsiteX3" fmla="*/ 9313984 w 12190436"/>
              <a:gd name="connsiteY3" fmla="*/ 238856 h 5616296"/>
              <a:gd name="connsiteX4" fmla="*/ 11746327 w 12190436"/>
              <a:gd name="connsiteY4" fmla="*/ 890594 h 5616296"/>
              <a:gd name="connsiteX5" fmla="*/ 12190437 w 12190436"/>
              <a:gd name="connsiteY5" fmla="*/ 1659823 h 561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36" h="5616296">
                <a:moveTo>
                  <a:pt x="12190437" y="1659823"/>
                </a:moveTo>
                <a:lnTo>
                  <a:pt x="12190437" y="5616296"/>
                </a:lnTo>
                <a:lnTo>
                  <a:pt x="0" y="5616296"/>
                </a:lnTo>
                <a:lnTo>
                  <a:pt x="9313984" y="238856"/>
                </a:lnTo>
                <a:cubicBezTo>
                  <a:pt x="10165666" y="-252862"/>
                  <a:pt x="11254675" y="38977"/>
                  <a:pt x="11746327" y="890594"/>
                </a:cubicBezTo>
                <a:lnTo>
                  <a:pt x="12190437" y="1659823"/>
                </a:lnTo>
                <a:close/>
              </a:path>
            </a:pathLst>
          </a:custGeom>
          <a:solidFill>
            <a:schemeClr val="bg1"/>
          </a:solidFill>
          <a:ln w="6513" cap="flat">
            <a:noFill/>
            <a:prstDash val="solid"/>
            <a:miter/>
          </a:ln>
          <a:effectLst>
            <a:outerShdw blurRad="800100" sx="102000" sy="102000" algn="ctr" rotWithShape="0">
              <a:prstClr val="black">
                <a:alpha val="10000"/>
              </a:prstClr>
            </a:outerShdw>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nvGrpSpPr>
          <p:cNvPr id="2" name="Group 1"/>
          <p:cNvGrpSpPr/>
          <p:nvPr/>
        </p:nvGrpSpPr>
        <p:grpSpPr>
          <a:xfrm>
            <a:off x="6060331" y="2672320"/>
            <a:ext cx="5817537" cy="2788518"/>
            <a:chOff x="6060331" y="2672320"/>
            <a:chExt cx="5817537" cy="2788518"/>
          </a:xfrm>
        </p:grpSpPr>
        <p:sp>
          <p:nvSpPr>
            <p:cNvPr id="17" name="TextBox 16">
              <a:extLst>
                <a:ext uri="{FF2B5EF4-FFF2-40B4-BE49-F238E27FC236}">
                  <a16:creationId xmlns:a16="http://schemas.microsoft.com/office/drawing/2014/main" id="{CFD6C242-1C94-4741-92E2-B1FF8B7CEC0D}"/>
                </a:ext>
              </a:extLst>
            </p:cNvPr>
            <p:cNvSpPr txBox="1"/>
            <p:nvPr/>
          </p:nvSpPr>
          <p:spPr>
            <a:xfrm>
              <a:off x="9347922" y="2672320"/>
              <a:ext cx="1555234" cy="923330"/>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5400" b="1" i="0" u="none" strike="noStrike" kern="1200" cap="none" spc="0" normalizeH="0" baseline="0" noProof="0" dirty="0">
                  <a:ln>
                    <a:noFill/>
                  </a:ln>
                  <a:solidFill>
                    <a:srgbClr val="03478B"/>
                  </a:solidFill>
                  <a:effectLst/>
                  <a:uLnTx/>
                  <a:uFillTx/>
                  <a:latin typeface="Sakkal Majalla" panose="02000000000000000000" pitchFamily="2" charset="-78"/>
                  <a:ea typeface="+mn-ea"/>
                  <a:cs typeface="Sakkal Majalla" panose="02000000000000000000" pitchFamily="2" charset="-78"/>
                </a:rPr>
                <a:t>ترحيب</a:t>
              </a:r>
              <a:endParaRPr kumimoji="0" lang="en-US" sz="5400" b="1" i="0" u="none" strike="noStrike" kern="1200" cap="none" spc="0" normalizeH="0" baseline="0" noProof="0" dirty="0">
                <a:ln>
                  <a:noFill/>
                </a:ln>
                <a:solidFill>
                  <a:srgbClr val="03478B"/>
                </a:solidFill>
                <a:effectLst/>
                <a:uLnTx/>
                <a:uFillTx/>
                <a:latin typeface="Sakkal Majalla" panose="02000000000000000000" pitchFamily="2" charset="-78"/>
                <a:ea typeface="+mn-ea"/>
                <a:cs typeface="Sakkal Majalla" panose="02000000000000000000" pitchFamily="2" charset="-78"/>
              </a:endParaRPr>
            </a:p>
          </p:txBody>
        </p:sp>
        <p:sp>
          <p:nvSpPr>
            <p:cNvPr id="19" name="TextBox 18">
              <a:extLst>
                <a:ext uri="{FF2B5EF4-FFF2-40B4-BE49-F238E27FC236}">
                  <a16:creationId xmlns:a16="http://schemas.microsoft.com/office/drawing/2014/main" id="{28C76E9F-567B-4235-911C-0566D6AA21A0}"/>
                </a:ext>
              </a:extLst>
            </p:cNvPr>
            <p:cNvSpPr txBox="1"/>
            <p:nvPr/>
          </p:nvSpPr>
          <p:spPr>
            <a:xfrm>
              <a:off x="6060331" y="3891178"/>
              <a:ext cx="5817537" cy="1569660"/>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black">
                      <a:lumMod val="85000"/>
                      <a:lumOff val="15000"/>
                    </a:prstClr>
                  </a:solidFill>
                  <a:effectLst/>
                  <a:uLnTx/>
                  <a:uFillTx/>
                  <a:latin typeface="Sakkal Majalla" panose="02000000000000000000" pitchFamily="2" charset="-78"/>
                  <a:ea typeface="+mn-ea"/>
                  <a:cs typeface="Sakkal Majalla" panose="02000000000000000000" pitchFamily="2" charset="-78"/>
                </a:rPr>
                <a:t>نحييكم ونرحب بكم أجمل ترحيب لحضوركم ونتمنى للجميع تحقيق الاستفادة المنشودة من حضور هذا البرنامج المتميز بمشاركاتكم وإثراءاتكم.</a:t>
              </a:r>
              <a:endParaRPr kumimoji="0" lang="en-US" sz="3200" b="0" i="0" u="none" strike="noStrike" kern="1200" cap="none" spc="0" normalizeH="0" baseline="0" noProof="0" dirty="0">
                <a:ln>
                  <a:noFill/>
                </a:ln>
                <a:solidFill>
                  <a:prstClr val="black">
                    <a:lumMod val="85000"/>
                    <a:lumOff val="15000"/>
                  </a:prstClr>
                </a:solidFill>
                <a:effectLst/>
                <a:uLnTx/>
                <a:uFillTx/>
                <a:latin typeface="Sakkal Majalla" panose="02000000000000000000" pitchFamily="2" charset="-78"/>
                <a:ea typeface="+mn-ea"/>
                <a:cs typeface="Sakkal Majalla" panose="02000000000000000000" pitchFamily="2" charset="-78"/>
              </a:endParaRPr>
            </a:p>
          </p:txBody>
        </p:sp>
      </p:grpSp>
      <p:sp>
        <p:nvSpPr>
          <p:cNvPr id="26" name="Slide Number Placeholder 5">
            <a:extLst>
              <a:ext uri="{FF2B5EF4-FFF2-40B4-BE49-F238E27FC236}">
                <a16:creationId xmlns:a16="http://schemas.microsoft.com/office/drawing/2014/main" id="{C210E2F5-B66E-408A-B5C8-EE8411D133C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pic>
        <p:nvPicPr>
          <p:cNvPr id="6" name="Picture 5"/>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9891691">
            <a:off x="1259423" y="1582590"/>
            <a:ext cx="2424566" cy="2424566"/>
          </a:xfrm>
          <a:prstGeom prst="rect">
            <a:avLst/>
          </a:prstGeom>
        </p:spPr>
      </p:pic>
      <p:pic>
        <p:nvPicPr>
          <p:cNvPr id="4" name="Picture 3">
            <a:extLst>
              <a:ext uri="{FF2B5EF4-FFF2-40B4-BE49-F238E27FC236}">
                <a16:creationId xmlns:a16="http://schemas.microsoft.com/office/drawing/2014/main" id="{976CF34C-1F7F-1115-3149-4D7B13A7D326}"/>
              </a:ext>
            </a:extLst>
          </p:cNvPr>
          <p:cNvPicPr>
            <a:picLocks noChangeAspect="1"/>
          </p:cNvPicPr>
          <p:nvPr/>
        </p:nvPicPr>
        <p:blipFill>
          <a:blip r:embed="rId3"/>
          <a:stretch>
            <a:fillRect/>
          </a:stretch>
        </p:blipFill>
        <p:spPr>
          <a:xfrm>
            <a:off x="-1" y="0"/>
            <a:ext cx="12190435" cy="533400"/>
          </a:xfrm>
          <a:prstGeom prst="rect">
            <a:avLst/>
          </a:prstGeom>
        </p:spPr>
      </p:pic>
    </p:spTree>
    <p:extLst>
      <p:ext uri="{BB962C8B-B14F-4D97-AF65-F5344CB8AC3E}">
        <p14:creationId xmlns:p14="http://schemas.microsoft.com/office/powerpoint/2010/main" val="3075844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CC4BA-2D89-AFEE-85CC-717BCDF0A5ED}"/>
            </a:ext>
          </a:extLst>
        </p:cNvPr>
        <p:cNvGrpSpPr/>
        <p:nvPr/>
      </p:nvGrpSpPr>
      <p:grpSpPr>
        <a:xfrm>
          <a:off x="0" y="0"/>
          <a:ext cx="0" cy="0"/>
          <a:chOff x="0" y="0"/>
          <a:chExt cx="0" cy="0"/>
        </a:xfrm>
      </p:grpSpPr>
      <p:sp>
        <p:nvSpPr>
          <p:cNvPr id="32" name="Oval 1">
            <a:extLst>
              <a:ext uri="{FF2B5EF4-FFF2-40B4-BE49-F238E27FC236}">
                <a16:creationId xmlns:a16="http://schemas.microsoft.com/office/drawing/2014/main" id="{1BDD0AAC-3FBF-5556-DA07-29E14C7271C3}"/>
              </a:ext>
            </a:extLst>
          </p:cNvPr>
          <p:cNvSpPr/>
          <p:nvPr/>
        </p:nvSpPr>
        <p:spPr>
          <a:xfrm rot="4823693" flipH="1">
            <a:off x="6973990" y="1972423"/>
            <a:ext cx="3729261" cy="3797487"/>
          </a:xfrm>
          <a:prstGeom prst="ellipse">
            <a:avLst/>
          </a:prstGeom>
          <a:ln w="12700" cap="rnd">
            <a:gradFill>
              <a:gsLst>
                <a:gs pos="18000">
                  <a:schemeClr val="bg1">
                    <a:alpha val="78000"/>
                  </a:schemeClr>
                </a:gs>
                <a:gs pos="59000">
                  <a:schemeClr val="bg1">
                    <a:lumMod val="75000"/>
                  </a:schemeClr>
                </a:gs>
                <a:gs pos="100000">
                  <a:schemeClr val="bg1">
                    <a:lumMod val="75000"/>
                  </a:schemeClr>
                </a:gs>
              </a:gsLst>
              <a:lin ang="5400000" scaled="1"/>
            </a:gradFill>
            <a:prstDash val="dash"/>
            <a:headEnd type="triangle" w="lg" len="lg"/>
            <a:tailEnd type="none" w="lg" len="lg"/>
          </a:ln>
          <a:effectLst/>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id-ID" dirty="0">
              <a:solidFill>
                <a:srgbClr val="003845"/>
              </a:solidFill>
              <a:latin typeface="Arial" panose="020B0604020202020204" pitchFamily="34" charset="0"/>
              <a:cs typeface="Sakkal Majalla" panose="02000000000000000000" pitchFamily="2" charset="-78"/>
              <a:sym typeface="Helvetica Neue"/>
            </a:endParaRPr>
          </a:p>
        </p:txBody>
      </p:sp>
      <p:sp>
        <p:nvSpPr>
          <p:cNvPr id="41" name="Oval 10">
            <a:extLst>
              <a:ext uri="{FF2B5EF4-FFF2-40B4-BE49-F238E27FC236}">
                <a16:creationId xmlns:a16="http://schemas.microsoft.com/office/drawing/2014/main" id="{98EA0ABC-1A23-70D1-EA9E-414C8CA188DD}"/>
              </a:ext>
            </a:extLst>
          </p:cNvPr>
          <p:cNvSpPr/>
          <p:nvPr/>
        </p:nvSpPr>
        <p:spPr>
          <a:xfrm flipH="1">
            <a:off x="6989536" y="4483932"/>
            <a:ext cx="619725" cy="619725"/>
          </a:xfrm>
          <a:prstGeom prst="ellipse">
            <a:avLst/>
          </a:prstGeom>
          <a:solidFill>
            <a:srgbClr val="7258A4"/>
          </a:solidFill>
          <a:ln w="215900">
            <a:solidFill>
              <a:schemeClr val="accent3">
                <a:alpha val="30000"/>
              </a:schemeClr>
            </a:solidFill>
          </a:ln>
          <a:effectLst>
            <a:outerShdw blurRad="673100" dist="381000" dir="5400000" sx="90000" sy="9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endParaRPr lang="en-US" dirty="0">
              <a:solidFill>
                <a:srgbClr val="F2F2F2"/>
              </a:solidFill>
              <a:latin typeface="Sakkal Majalla" panose="02000000000000000000" pitchFamily="2" charset="-78"/>
              <a:cs typeface="Sakkal Majalla" panose="02000000000000000000" pitchFamily="2" charset="-78"/>
              <a:sym typeface="Helvetica Neue"/>
            </a:endParaRPr>
          </a:p>
        </p:txBody>
      </p:sp>
      <p:sp>
        <p:nvSpPr>
          <p:cNvPr id="52" name="Oval 13">
            <a:extLst>
              <a:ext uri="{FF2B5EF4-FFF2-40B4-BE49-F238E27FC236}">
                <a16:creationId xmlns:a16="http://schemas.microsoft.com/office/drawing/2014/main" id="{7F287243-297E-D404-89AE-16DABA7F5487}"/>
              </a:ext>
            </a:extLst>
          </p:cNvPr>
          <p:cNvSpPr/>
          <p:nvPr/>
        </p:nvSpPr>
        <p:spPr>
          <a:xfrm flipH="1">
            <a:off x="7430979" y="1595112"/>
            <a:ext cx="1006685" cy="1006685"/>
          </a:xfrm>
          <a:prstGeom prst="ellipse">
            <a:avLst/>
          </a:prstGeom>
          <a:solidFill>
            <a:schemeClr val="tx1"/>
          </a:solidFill>
          <a:ln w="215900">
            <a:solidFill>
              <a:schemeClr val="tx1">
                <a:alpha val="24000"/>
              </a:schemeClr>
            </a:solidFill>
          </a:ln>
          <a:effectLst>
            <a:outerShdw blurRad="673100" dist="381000" dir="5400000" sx="90000" sy="9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endParaRPr lang="en-US" sz="2800" dirty="0">
              <a:solidFill>
                <a:srgbClr val="F2F2F2"/>
              </a:solidFill>
              <a:latin typeface="Sakkal Majalla" panose="02000000000000000000" pitchFamily="2" charset="-78"/>
              <a:cs typeface="Sakkal Majalla" panose="02000000000000000000" pitchFamily="2" charset="-78"/>
              <a:sym typeface="Helvetica Neue"/>
            </a:endParaRPr>
          </a:p>
        </p:txBody>
      </p:sp>
      <p:sp>
        <p:nvSpPr>
          <p:cNvPr id="53" name="Oval 16">
            <a:extLst>
              <a:ext uri="{FF2B5EF4-FFF2-40B4-BE49-F238E27FC236}">
                <a16:creationId xmlns:a16="http://schemas.microsoft.com/office/drawing/2014/main" id="{43802C51-8FA3-90D7-B0EE-EF465FEB056F}"/>
              </a:ext>
            </a:extLst>
          </p:cNvPr>
          <p:cNvSpPr/>
          <p:nvPr/>
        </p:nvSpPr>
        <p:spPr>
          <a:xfrm flipH="1">
            <a:off x="6624780" y="3207924"/>
            <a:ext cx="698423" cy="698423"/>
          </a:xfrm>
          <a:prstGeom prst="ellipse">
            <a:avLst/>
          </a:prstGeom>
          <a:solidFill>
            <a:srgbClr val="1673A3"/>
          </a:solidFill>
          <a:ln w="215900">
            <a:solidFill>
              <a:srgbClr val="1673A3">
                <a:alpha val="30000"/>
              </a:srgbClr>
            </a:solidFill>
          </a:ln>
          <a:effectLst>
            <a:outerShdw blurRad="673100" dist="381000" dir="5400000" sx="90000" sy="9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endParaRPr lang="en-US" sz="2400" dirty="0">
              <a:solidFill>
                <a:srgbClr val="F2F2F2"/>
              </a:solidFill>
              <a:latin typeface="Sakkal Majalla" panose="02000000000000000000" pitchFamily="2" charset="-78"/>
              <a:cs typeface="Sakkal Majalla" panose="02000000000000000000" pitchFamily="2" charset="-78"/>
              <a:sym typeface="Helvetica Neue"/>
            </a:endParaRPr>
          </a:p>
        </p:txBody>
      </p:sp>
      <p:sp>
        <p:nvSpPr>
          <p:cNvPr id="54" name="Oval 19">
            <a:extLst>
              <a:ext uri="{FF2B5EF4-FFF2-40B4-BE49-F238E27FC236}">
                <a16:creationId xmlns:a16="http://schemas.microsoft.com/office/drawing/2014/main" id="{BB959FFB-F356-4C2E-1B5D-75DF1876FED5}"/>
              </a:ext>
            </a:extLst>
          </p:cNvPr>
          <p:cNvSpPr/>
          <p:nvPr/>
        </p:nvSpPr>
        <p:spPr>
          <a:xfrm flipH="1">
            <a:off x="8153382" y="5412946"/>
            <a:ext cx="568562" cy="568562"/>
          </a:xfrm>
          <a:prstGeom prst="ellipse">
            <a:avLst/>
          </a:prstGeom>
          <a:solidFill>
            <a:srgbClr val="7A80FF"/>
          </a:solidFill>
          <a:ln w="165100">
            <a:solidFill>
              <a:srgbClr val="7A80FF">
                <a:alpha val="30000"/>
              </a:srgbClr>
            </a:solidFill>
          </a:ln>
          <a:effectLst>
            <a:outerShdw blurRad="673100" dist="381000" dir="5400000" sx="90000" sy="9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endParaRPr lang="en-US" sz="1600" dirty="0">
              <a:solidFill>
                <a:srgbClr val="F2F2F2"/>
              </a:solidFill>
              <a:latin typeface="Sakkal Majalla" panose="02000000000000000000" pitchFamily="2" charset="-78"/>
              <a:cs typeface="Sakkal Majalla" panose="02000000000000000000" pitchFamily="2" charset="-78"/>
              <a:sym typeface="Helvetica Neue"/>
            </a:endParaRPr>
          </a:p>
        </p:txBody>
      </p:sp>
      <p:sp>
        <p:nvSpPr>
          <p:cNvPr id="3" name="عنصر نائب لرقم الشريحة 1">
            <a:extLst>
              <a:ext uri="{FF2B5EF4-FFF2-40B4-BE49-F238E27FC236}">
                <a16:creationId xmlns:a16="http://schemas.microsoft.com/office/drawing/2014/main" id="{704EB5B2-BFED-6EB7-8668-68419F4FF8B1}"/>
              </a:ext>
            </a:extLst>
          </p:cNvPr>
          <p:cNvSpPr txBox="1">
            <a:spLocks/>
          </p:cNvSpPr>
          <p:nvPr/>
        </p:nvSpPr>
        <p:spPr>
          <a:xfrm>
            <a:off x="610181" y="6026475"/>
            <a:ext cx="2743200" cy="365125"/>
          </a:xfrm>
          <a:prstGeom prst="rect">
            <a:avLst/>
          </a:prstGeom>
        </p:spPr>
        <p:txBody>
          <a:bodyPr vert="horz" lIns="91440" tIns="45720" rIns="91440" bIns="45720" rtlCol="1" anchor="ctr"/>
          <a:lstStyle>
            <a:defPPr>
              <a:defRPr lang="ar-SA"/>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defRPr/>
            </a:pPr>
            <a:fld id="{74B57E26-2E2A-D243-8E5C-CC1434379077}" type="slidenum">
              <a:rPr lang="ar-SA">
                <a:solidFill>
                  <a:srgbClr val="003845">
                    <a:tint val="75000"/>
                  </a:srgbClr>
                </a:solidFill>
                <a:latin typeface="Sakkal Majalla" panose="02000000000000000000" pitchFamily="2" charset="-78"/>
                <a:ea typeface="SF Arabic" pitchFamily="2" charset="-78"/>
                <a:cs typeface="Sakkal Majalla" panose="02000000000000000000" pitchFamily="2" charset="-78"/>
                <a:sym typeface="Helvetica Neue"/>
              </a:rPr>
              <a:pPr>
                <a:defRPr/>
              </a:pPr>
              <a:t>20</a:t>
            </a:fld>
            <a:endParaRPr lang="ar-SA" dirty="0">
              <a:solidFill>
                <a:srgbClr val="003845">
                  <a:tint val="75000"/>
                </a:srgbClr>
              </a:solidFill>
              <a:latin typeface="Sakkal Majalla" panose="02000000000000000000" pitchFamily="2" charset="-78"/>
              <a:ea typeface="SF Arabic" pitchFamily="2" charset="-78"/>
              <a:cs typeface="Sakkal Majalla" panose="02000000000000000000" pitchFamily="2" charset="-78"/>
              <a:sym typeface="Helvetica Neue"/>
            </a:endParaRPr>
          </a:p>
        </p:txBody>
      </p:sp>
      <p:sp>
        <p:nvSpPr>
          <p:cNvPr id="2" name="Oval 19">
            <a:extLst>
              <a:ext uri="{FF2B5EF4-FFF2-40B4-BE49-F238E27FC236}">
                <a16:creationId xmlns:a16="http://schemas.microsoft.com/office/drawing/2014/main" id="{7AC5E27B-1C59-D08C-9C79-99639510952C}"/>
              </a:ext>
            </a:extLst>
          </p:cNvPr>
          <p:cNvSpPr/>
          <p:nvPr/>
        </p:nvSpPr>
        <p:spPr>
          <a:xfrm flipH="1">
            <a:off x="9385623" y="5457913"/>
            <a:ext cx="568562" cy="568562"/>
          </a:xfrm>
          <a:prstGeom prst="ellipse">
            <a:avLst/>
          </a:prstGeom>
          <a:solidFill>
            <a:srgbClr val="7A80FF"/>
          </a:solidFill>
          <a:ln w="165100">
            <a:solidFill>
              <a:srgbClr val="7A80FF">
                <a:alpha val="30000"/>
              </a:srgbClr>
            </a:solidFill>
          </a:ln>
          <a:effectLst>
            <a:outerShdw blurRad="673100" dist="381000" dir="5400000" sx="90000" sy="9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endParaRPr lang="en-US" sz="1600" dirty="0">
              <a:solidFill>
                <a:srgbClr val="F2F2F2"/>
              </a:solidFill>
              <a:latin typeface="Sakkal Majalla" panose="02000000000000000000" pitchFamily="2" charset="-78"/>
              <a:cs typeface="Sakkal Majalla" panose="02000000000000000000" pitchFamily="2" charset="-78"/>
              <a:sym typeface="Helvetica Neue"/>
            </a:endParaRPr>
          </a:p>
        </p:txBody>
      </p:sp>
      <p:sp>
        <p:nvSpPr>
          <p:cNvPr id="7" name="TextBox 6">
            <a:extLst>
              <a:ext uri="{FF2B5EF4-FFF2-40B4-BE49-F238E27FC236}">
                <a16:creationId xmlns:a16="http://schemas.microsoft.com/office/drawing/2014/main" id="{86B8F824-7E9F-BF31-EC07-86C0E0CB1B7D}"/>
              </a:ext>
            </a:extLst>
          </p:cNvPr>
          <p:cNvSpPr txBox="1"/>
          <p:nvPr/>
        </p:nvSpPr>
        <p:spPr>
          <a:xfrm>
            <a:off x="203713" y="1715857"/>
            <a:ext cx="5798435" cy="3985706"/>
          </a:xfrm>
          <a:prstGeom prst="rect">
            <a:avLst/>
          </a:prstGeom>
          <a:noFill/>
        </p:spPr>
        <p:txBody>
          <a:bodyPr wrap="square">
            <a:spAutoFit/>
          </a:bodyPr>
          <a:lstStyle/>
          <a:p>
            <a:pPr algn="r" rtl="1">
              <a:lnSpc>
                <a:spcPct val="115000"/>
              </a:lnSpc>
              <a:buNone/>
              <a:tabLst>
                <a:tab pos="3886200" algn="r"/>
              </a:tabLst>
            </a:pPr>
            <a:r>
              <a:rPr lang="ar-SA" sz="28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أولًا: النزاهة</a:t>
            </a:r>
            <a:endParaRPr lang="ar-EG" sz="2800" b="1"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b="1" dirty="0">
                <a:solidFill>
                  <a:schemeClr val="accent1">
                    <a:lumMod val="50000"/>
                  </a:schemeClr>
                </a:solidFill>
                <a:effectLst/>
                <a:latin typeface="Times New Roman" panose="02020603050405020304" pitchFamily="18" charset="0"/>
                <a:ea typeface="Times New Roman" panose="02020603050405020304" pitchFamily="18" charset="0"/>
                <a:cs typeface="Sakkal Majalla" panose="02000000000000000000" pitchFamily="2" charset="-78"/>
              </a:rPr>
              <a:t>ثانيًا: الموضوعية والحياد</a:t>
            </a:r>
            <a:endParaRPr lang="ar-EG" sz="2800" b="1" dirty="0">
              <a:solidFill>
                <a:schemeClr val="accent1">
                  <a:lumMod val="50000"/>
                </a:schemeClr>
              </a:solidFill>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b="1" dirty="0">
                <a:solidFill>
                  <a:srgbClr val="7030A0"/>
                </a:solidFill>
                <a:effectLst/>
                <a:latin typeface="Times New Roman" panose="02020603050405020304" pitchFamily="18" charset="0"/>
                <a:ea typeface="Times New Roman" panose="02020603050405020304" pitchFamily="18" charset="0"/>
                <a:cs typeface="Sakkal Majalla" panose="02000000000000000000" pitchFamily="2" charset="-78"/>
              </a:rPr>
              <a:t>ثالثًا: الكفاءة المهنية</a:t>
            </a:r>
            <a:endParaRPr lang="ar-EG" sz="2800" b="1" dirty="0">
              <a:solidFill>
                <a:srgbClr val="7030A0"/>
              </a:solidFill>
              <a:effectLst/>
              <a:latin typeface="Times New Roman" panose="02020603050405020304" pitchFamily="18" charset="0"/>
              <a:ea typeface="Times New Roman" panose="02020603050405020304" pitchFamily="18" charset="0"/>
              <a:cs typeface="Sakkal Majalla" panose="02000000000000000000" pitchFamily="2" charset="-78"/>
            </a:endParaRPr>
          </a:p>
          <a:p>
            <a:pPr algn="r" rtl="1">
              <a:lnSpc>
                <a:spcPct val="115000"/>
              </a:lnSpc>
              <a:buNone/>
              <a:tabLst>
                <a:tab pos="3886200" algn="r"/>
              </a:tabLst>
            </a:pP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b="1" dirty="0">
                <a:solidFill>
                  <a:schemeClr val="accent1">
                    <a:lumMod val="75000"/>
                  </a:schemeClr>
                </a:solidFill>
                <a:effectLst/>
                <a:latin typeface="Times New Roman" panose="02020603050405020304" pitchFamily="18" charset="0"/>
                <a:ea typeface="Times New Roman" panose="02020603050405020304" pitchFamily="18" charset="0"/>
                <a:cs typeface="Sakkal Majalla" panose="02000000000000000000" pitchFamily="2" charset="-78"/>
              </a:rPr>
              <a:t>رابعًا: احترام الآخرين</a:t>
            </a:r>
            <a:endParaRPr lang="ar-EG" sz="2800" b="1" dirty="0">
              <a:solidFill>
                <a:schemeClr val="accent1">
                  <a:lumMod val="75000"/>
                </a:schemeClr>
              </a:solidFill>
              <a:effectLst/>
              <a:latin typeface="Times New Roman" panose="02020603050405020304" pitchFamily="18" charset="0"/>
              <a:ea typeface="Times New Roman" panose="02020603050405020304" pitchFamily="18" charset="0"/>
              <a:cs typeface="Sakkal Majalla" panose="02000000000000000000" pitchFamily="2" charset="-78"/>
            </a:endParaRPr>
          </a:p>
          <a:p>
            <a:pPr algn="r" rtl="1">
              <a:lnSpc>
                <a:spcPct val="115000"/>
              </a:lnSpc>
              <a:buNone/>
              <a:tabLst>
                <a:tab pos="3886200" algn="r"/>
              </a:tabLst>
            </a:pP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b="1" dirty="0">
                <a:solidFill>
                  <a:schemeClr val="accent1"/>
                </a:solidFill>
                <a:effectLst/>
                <a:latin typeface="Times New Roman" panose="02020603050405020304" pitchFamily="18" charset="0"/>
                <a:ea typeface="Times New Roman" panose="02020603050405020304" pitchFamily="18" charset="0"/>
                <a:cs typeface="Sakkal Majalla" panose="02000000000000000000" pitchFamily="2" charset="-78"/>
              </a:rPr>
              <a:t>خامسًا: الالتزام بالقوانين واللوائح</a:t>
            </a:r>
            <a:endParaRPr lang="en-GB" sz="2000" dirty="0">
              <a:solidFill>
                <a:schemeClr val="accent1"/>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TextBox 4">
            <a:extLst>
              <a:ext uri="{FF2B5EF4-FFF2-40B4-BE49-F238E27FC236}">
                <a16:creationId xmlns:a16="http://schemas.microsoft.com/office/drawing/2014/main" id="{41D241CE-AB03-1661-0F48-148B3BBE4BFE}"/>
              </a:ext>
            </a:extLst>
          </p:cNvPr>
          <p:cNvSpPr txBox="1"/>
          <p:nvPr/>
        </p:nvSpPr>
        <p:spPr>
          <a:xfrm>
            <a:off x="5030185" y="197019"/>
            <a:ext cx="6096000" cy="800219"/>
          </a:xfrm>
          <a:prstGeom prst="rect">
            <a:avLst/>
          </a:prstGeom>
          <a:noFill/>
        </p:spPr>
        <p:txBody>
          <a:bodyPr wrap="square">
            <a:spAutoFit/>
          </a:bodyPr>
          <a:lstStyle/>
          <a:p>
            <a:pPr marL="0" marR="0" lvl="0" indent="0" algn="r" defTabSz="914400" rtl="1" eaLnBrk="1" fontAlgn="auto" latinLnBrk="0" hangingPunct="1">
              <a:lnSpc>
                <a:spcPct val="115000"/>
              </a:lnSpc>
              <a:spcBef>
                <a:spcPts val="0"/>
              </a:spcBef>
              <a:spcAft>
                <a:spcPts val="0"/>
              </a:spcAft>
              <a:buClrTx/>
              <a:buSzTx/>
              <a:buFontTx/>
              <a:buNone/>
              <a:tabLst>
                <a:tab pos="3886200" algn="r"/>
              </a:tabLst>
              <a:defRPr/>
            </a:pPr>
            <a:r>
              <a:rPr kumimoji="0" lang="en-US" sz="3600" b="0" i="0" u="none" strike="noStrike" kern="0" cap="none" spc="0" normalizeH="0" baseline="0" noProof="0" dirty="0">
                <a:ln>
                  <a:noFill/>
                </a:ln>
                <a:solidFill>
                  <a:srgbClr val="50A3A7"/>
                </a:solidFill>
                <a:effectLst/>
                <a:uLnTx/>
                <a:uFillTx/>
                <a:latin typeface="Sakkal Majalla" panose="02000000000000000000" pitchFamily="2" charset="-78"/>
                <a:ea typeface="HRSD Gov" pitchFamily="50" charset="-78"/>
                <a:cs typeface="Sakkal Majalla" panose="02000000000000000000" pitchFamily="2" charset="-78"/>
                <a:sym typeface="Helvetica Neue"/>
              </a:rPr>
              <a:t>🔹 </a:t>
            </a:r>
            <a:r>
              <a:rPr kumimoji="0" lang="ar-SA" sz="4000" b="0" i="0" u="none" strike="noStrike" kern="1200" cap="none" spc="0" normalizeH="0" baseline="0" noProof="0" dirty="0">
                <a:ln>
                  <a:noFill/>
                </a:ln>
                <a:solidFill>
                  <a:srgbClr val="50A3A7"/>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من أهم مبادئ أخلاقيات العمل</a:t>
            </a:r>
            <a:endParaRPr kumimoji="0" lang="en-GB" sz="3200" b="0" i="0" u="none" strike="noStrike" kern="1200" cap="none" spc="0" normalizeH="0" baseline="0" noProof="0" dirty="0">
              <a:ln>
                <a:noFill/>
              </a:ln>
              <a:solidFill>
                <a:srgbClr val="50A3A7"/>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65805495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131421" y="2328294"/>
            <a:ext cx="6183779" cy="298543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0" marR="0" lvl="0" indent="0" algn="r" defTabSz="914400" rtl="1" eaLnBrk="1" fontAlgn="auto" latinLnBrk="0" hangingPunct="1">
              <a:lnSpc>
                <a:spcPct val="100000"/>
              </a:lnSpc>
              <a:spcBef>
                <a:spcPts val="0"/>
              </a:spcBef>
              <a:spcAft>
                <a:spcPts val="0"/>
              </a:spcAft>
              <a:buClrTx/>
              <a:buSzTx/>
              <a:buFontTx/>
              <a:buNone/>
              <a:tabLst>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يقسم المتدربون إلى مجموعات، ويُعرض عليهم عدد من المواقف الوظيفية، ويُطلب منهم تصنيف كل موقف إلى</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ar-EG"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tab pos="3886200" algn="r"/>
              </a:tabLst>
              <a:defRPr/>
            </a:pP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سلوك أخلاقي</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سلوك غير أخلاقي</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يحتاج إلى استشارة الإدارة</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ثم تشرح كل مجموعة أسباب اختيارها</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2214468"/>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4000" b="1" i="0" u="none" strike="noStrike" kern="1200" cap="none" spc="0" normalizeH="0" baseline="0" noProof="0" dirty="0">
                  <a:ln>
                    <a:noFill/>
                  </a:ln>
                  <a:solidFill>
                    <a:srgbClr val="168489"/>
                  </a:solidFill>
                  <a:effectLst/>
                  <a:uLnTx/>
                  <a:uFillTx/>
                  <a:latin typeface="Sakkal Majalla" panose="02000000000000000000" pitchFamily="2" charset="-78"/>
                  <a:ea typeface="Calibri" panose="020F0502020204030204" pitchFamily="34" charset="0"/>
                  <a:cs typeface="Sakkal Majalla" panose="02000000000000000000" pitchFamily="2" charset="-78"/>
                </a:rPr>
                <a:t>نشاط تدريبي اكتشف السلوك الصحيح</a:t>
              </a:r>
            </a:p>
          </p:txBody>
        </p:sp>
      </p:grpSp>
    </p:spTree>
    <p:extLst>
      <p:ext uri="{BB962C8B-B14F-4D97-AF65-F5344CB8AC3E}">
        <p14:creationId xmlns:p14="http://schemas.microsoft.com/office/powerpoint/2010/main" val="1888584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54ACD16-7C3E-AE6C-58D9-CC4D13D1D039}"/>
              </a:ext>
            </a:extLst>
          </p:cNvPr>
          <p:cNvGrpSpPr/>
          <p:nvPr/>
        </p:nvGrpSpPr>
        <p:grpSpPr>
          <a:xfrm>
            <a:off x="2624682" y="834867"/>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4000" b="1" i="0" u="none" strike="noStrike" kern="1200" cap="none" spc="0" normalizeH="0" baseline="0" noProof="0" dirty="0">
                  <a:ln>
                    <a:noFill/>
                  </a:ln>
                  <a:solidFill>
                    <a:srgbClr val="168489"/>
                  </a:solidFill>
                  <a:effectLst/>
                  <a:uLnTx/>
                  <a:uFillTx/>
                  <a:latin typeface="Sakkal Majalla" panose="02000000000000000000" pitchFamily="2" charset="-78"/>
                  <a:cs typeface="Sakkal Majalla" panose="02000000000000000000" pitchFamily="2" charset="-78"/>
                </a:rPr>
                <a:t>إدارة الوقت وتحديد الأولويات</a:t>
              </a:r>
            </a:p>
          </p:txBody>
        </p:sp>
      </p:grpSp>
      <p:sp>
        <p:nvSpPr>
          <p:cNvPr id="3" name="TextBox 2">
            <a:extLst>
              <a:ext uri="{FF2B5EF4-FFF2-40B4-BE49-F238E27FC236}">
                <a16:creationId xmlns:a16="http://schemas.microsoft.com/office/drawing/2014/main" id="{49510087-C916-9361-A233-41D250E1365B}"/>
              </a:ext>
            </a:extLst>
          </p:cNvPr>
          <p:cNvSpPr txBox="1"/>
          <p:nvPr/>
        </p:nvSpPr>
        <p:spPr>
          <a:xfrm>
            <a:off x="5326743" y="2249302"/>
            <a:ext cx="6497600" cy="3785652"/>
          </a:xfrm>
          <a:prstGeom prst="rect">
            <a:avLst/>
          </a:prstGeom>
          <a:noFill/>
        </p:spPr>
        <p:txBody>
          <a:bodyPr wrap="square">
            <a:spAutoFit/>
          </a:bodyPr>
          <a:lstStyle/>
          <a:p>
            <a:pPr algn="just" rtl="1">
              <a:buNone/>
              <a:tabLst>
                <a:tab pos="3886200" algn="r"/>
              </a:tabLs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أولًا: مفهوم إدارة الوقت</a:t>
            </a:r>
            <a:endParaRPr lang="en-GB" sz="24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buNone/>
              <a:tabLst>
                <a:tab pos="3886200" algn="r"/>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إدارة الوقت هي عملية التخطيط والتنظيم والتحكم في كيفية استثمار الوقت لإنجاز المهام والأهداف بأعلى درجة من الكفاءة والفاعلية، مع تحقيق أفضل استفادة من الموارد المتاحة وتقليل الهدر في الوقت والجهد.</a:t>
            </a:r>
            <a:endParaRPr lang="en-GB" sz="24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buNone/>
              <a:tabLst>
                <a:tab pos="3886200" algn="r"/>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تعني إدارة الوقت زيادة عدد ساعات العمل، وإنما تعني حسن استغلال الساعات المتاحة من خلال ترتيب المهام، وتحديد الأولويات، وتقليل الأنشطة غير الضرورية، وتجنب التأجيل والتسويف.</a:t>
            </a:r>
            <a:endParaRPr lang="en-GB" sz="24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buNone/>
              <a:tabLst>
                <a:tab pos="3886200" algn="r"/>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ويُنظر إلى إدارة الوقت على أنها مهارة يمكن تعلمها وتطويرها بالممارسة، فهي تعتمد على التخطيط والانضباط الذاتي أكثر من اعتمادها على طبيعة العمل أو حجم المسؤوليات.</a:t>
            </a:r>
            <a:endParaRPr lang="en-GB" sz="24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9" name="Picture 8">
            <a:extLst>
              <a:ext uri="{FF2B5EF4-FFF2-40B4-BE49-F238E27FC236}">
                <a16:creationId xmlns:a16="http://schemas.microsoft.com/office/drawing/2014/main" id="{23F0837E-7F8E-F017-7D21-788DAA7BA085}"/>
              </a:ext>
            </a:extLst>
          </p:cNvPr>
          <p:cNvPicPr>
            <a:picLocks noChangeAspect="1"/>
          </p:cNvPicPr>
          <p:nvPr/>
        </p:nvPicPr>
        <p:blipFill>
          <a:blip r:embed="rId3"/>
          <a:stretch>
            <a:fillRect/>
          </a:stretch>
        </p:blipFill>
        <p:spPr>
          <a:xfrm>
            <a:off x="0" y="3316886"/>
            <a:ext cx="4306661" cy="2924257"/>
          </a:xfrm>
          <a:prstGeom prst="rect">
            <a:avLst/>
          </a:prstGeom>
        </p:spPr>
      </p:pic>
    </p:spTree>
    <p:extLst>
      <p:ext uri="{BB962C8B-B14F-4D97-AF65-F5344CB8AC3E}">
        <p14:creationId xmlns:p14="http://schemas.microsoft.com/office/powerpoint/2010/main" val="18841620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87DEC-32E4-B2B8-014B-17B8C4A98AC2}"/>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4297EA69-7CEE-B59B-CA45-71B62F565923}"/>
              </a:ext>
            </a:extLst>
          </p:cNvPr>
          <p:cNvPicPr>
            <a:picLocks noChangeAspect="1"/>
          </p:cNvPicPr>
          <p:nvPr/>
        </p:nvPicPr>
        <p:blipFill>
          <a:blip r:embed="rId2"/>
          <a:stretch>
            <a:fillRect/>
          </a:stretch>
        </p:blipFill>
        <p:spPr>
          <a:xfrm>
            <a:off x="1303096" y="796647"/>
            <a:ext cx="9585808" cy="6061353"/>
          </a:xfrm>
          <a:prstGeom prst="rect">
            <a:avLst/>
          </a:prstGeom>
        </p:spPr>
      </p:pic>
    </p:spTree>
    <p:extLst>
      <p:ext uri="{BB962C8B-B14F-4D97-AF65-F5344CB8AC3E}">
        <p14:creationId xmlns:p14="http://schemas.microsoft.com/office/powerpoint/2010/main" val="28468576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A2932-C044-2BEC-9236-EBB87E3852C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8984D7A-AC75-7C55-17AC-B1AF89CEDBE7}"/>
              </a:ext>
            </a:extLst>
          </p:cNvPr>
          <p:cNvPicPr>
            <a:picLocks noChangeAspect="1"/>
          </p:cNvPicPr>
          <p:nvPr/>
        </p:nvPicPr>
        <p:blipFill>
          <a:blip r:embed="rId3"/>
          <a:stretch>
            <a:fillRect/>
          </a:stretch>
        </p:blipFill>
        <p:spPr>
          <a:xfrm>
            <a:off x="-1494971" y="829392"/>
            <a:ext cx="13402464" cy="6028607"/>
          </a:xfrm>
          <a:prstGeom prst="rect">
            <a:avLst/>
          </a:prstGeom>
        </p:spPr>
      </p:pic>
    </p:spTree>
    <p:extLst>
      <p:ext uri="{BB962C8B-B14F-4D97-AF65-F5344CB8AC3E}">
        <p14:creationId xmlns:p14="http://schemas.microsoft.com/office/powerpoint/2010/main" val="18746097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6B204-6B71-B61D-3CB6-283C0DA3E03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5EA7781-BD69-D704-9FD1-28F2615B2A38}"/>
              </a:ext>
            </a:extLst>
          </p:cNvPr>
          <p:cNvPicPr>
            <a:picLocks noChangeAspect="1"/>
          </p:cNvPicPr>
          <p:nvPr/>
        </p:nvPicPr>
        <p:blipFill>
          <a:blip r:embed="rId2"/>
          <a:stretch>
            <a:fillRect/>
          </a:stretch>
        </p:blipFill>
        <p:spPr>
          <a:xfrm>
            <a:off x="2100822" y="836894"/>
            <a:ext cx="7754379" cy="6021106"/>
          </a:xfrm>
          <a:prstGeom prst="rect">
            <a:avLst/>
          </a:prstGeom>
        </p:spPr>
      </p:pic>
    </p:spTree>
    <p:extLst>
      <p:ext uri="{BB962C8B-B14F-4D97-AF65-F5344CB8AC3E}">
        <p14:creationId xmlns:p14="http://schemas.microsoft.com/office/powerpoint/2010/main" val="11137857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D05EE4-2917-E998-8DC6-E4C12FEA278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D86F652-0DEB-1874-3CDB-3733B40C6584}"/>
              </a:ext>
            </a:extLst>
          </p:cNvPr>
          <p:cNvSpPr txBox="1"/>
          <p:nvPr/>
        </p:nvSpPr>
        <p:spPr>
          <a:xfrm>
            <a:off x="5577115" y="1508777"/>
            <a:ext cx="6103256" cy="4056495"/>
          </a:xfrm>
          <a:prstGeom prst="rect">
            <a:avLst/>
          </a:prstGeom>
          <a:noFill/>
        </p:spPr>
        <p:txBody>
          <a:bodyPr wrap="square">
            <a:spAutoFit/>
          </a:bodyPr>
          <a:lstStyle/>
          <a:p>
            <a:pPr algn="just" rtl="1">
              <a:lnSpc>
                <a:spcPct val="115000"/>
              </a:lnSpc>
              <a:buNone/>
              <a:tabLst>
                <a:tab pos="3886200" algn="r"/>
              </a:tabLst>
            </a:pPr>
            <a:r>
              <a:rPr lang="ar-SA" sz="2800"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الأولويات</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الأولويات هو عملية ترتيب المهام وفق أهميتها وتأثيرها في تحقيق الأهداف، بحيث يبدأ الموظف بالأعمال الأكثر أهمية قبل الانتقال إلى الأعمال الأقل أهمية.</a:t>
            </a:r>
            <a:endParaRPr lang="ar-EG"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endParaRPr>
          </a:p>
          <a:p>
            <a:pPr algn="just" rtl="1">
              <a:lnSpc>
                <a:spcPct val="115000"/>
              </a:lnSpc>
              <a:buNone/>
              <a:tabLst>
                <a:tab pos="3886200" algn="r"/>
              </a:tabLst>
            </a:pP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تعني الأولوية أن تكون المهمة عاجلة فقط، فقد توجد أعمال مهمة لكنها ليست عاجلة، وإذا تم تأجيلها باستمرار فإنها قد تتحول إلى أزمات.</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Picture 4">
            <a:extLst>
              <a:ext uri="{FF2B5EF4-FFF2-40B4-BE49-F238E27FC236}">
                <a16:creationId xmlns:a16="http://schemas.microsoft.com/office/drawing/2014/main" id="{A1D0DE53-20EA-8202-A1F8-0DD8CD1AE6C3}"/>
              </a:ext>
            </a:extLst>
          </p:cNvPr>
          <p:cNvPicPr>
            <a:picLocks noChangeAspect="1"/>
          </p:cNvPicPr>
          <p:nvPr/>
        </p:nvPicPr>
        <p:blipFill>
          <a:blip r:embed="rId3">
            <a:duotone>
              <a:schemeClr val="accent1">
                <a:shade val="45000"/>
                <a:satMod val="135000"/>
              </a:schemeClr>
              <a:prstClr val="white"/>
            </a:duotone>
          </a:blip>
          <a:stretch>
            <a:fillRect/>
          </a:stretch>
        </p:blipFill>
        <p:spPr>
          <a:xfrm>
            <a:off x="1035244" y="2408583"/>
            <a:ext cx="3438768" cy="3484215"/>
          </a:xfrm>
          <a:prstGeom prst="rect">
            <a:avLst/>
          </a:prstGeom>
        </p:spPr>
      </p:pic>
    </p:spTree>
    <p:extLst>
      <p:ext uri="{BB962C8B-B14F-4D97-AF65-F5344CB8AC3E}">
        <p14:creationId xmlns:p14="http://schemas.microsoft.com/office/powerpoint/2010/main" val="1786800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7AB6D-1234-199E-6386-6F92075698C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8177CE8-45F2-3F8B-641B-E665D7FB2477}"/>
              </a:ext>
            </a:extLst>
          </p:cNvPr>
          <p:cNvPicPr>
            <a:picLocks noChangeAspect="1"/>
          </p:cNvPicPr>
          <p:nvPr/>
        </p:nvPicPr>
        <p:blipFill>
          <a:blip r:embed="rId2"/>
          <a:stretch>
            <a:fillRect/>
          </a:stretch>
        </p:blipFill>
        <p:spPr>
          <a:xfrm>
            <a:off x="1109688" y="994650"/>
            <a:ext cx="10545284" cy="5641263"/>
          </a:xfrm>
          <a:prstGeom prst="rect">
            <a:avLst/>
          </a:prstGeom>
        </p:spPr>
      </p:pic>
    </p:spTree>
    <p:extLst>
      <p:ext uri="{BB962C8B-B14F-4D97-AF65-F5344CB8AC3E}">
        <p14:creationId xmlns:p14="http://schemas.microsoft.com/office/powerpoint/2010/main" val="10353360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98A3B-F991-4742-9F8E-96C72314D95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102BF0A-4F4E-091B-8F46-A6CB7F73018C}"/>
              </a:ext>
            </a:extLst>
          </p:cNvPr>
          <p:cNvSpPr txBox="1"/>
          <p:nvPr/>
        </p:nvSpPr>
        <p:spPr>
          <a:xfrm>
            <a:off x="4778828" y="1754695"/>
            <a:ext cx="7137400" cy="4832092"/>
          </a:xfrm>
          <a:prstGeom prst="rect">
            <a:avLst/>
          </a:prstGeom>
          <a:noFill/>
        </p:spPr>
        <p:txBody>
          <a:bodyPr wrap="square">
            <a:spAutoFit/>
          </a:bodyPr>
          <a:lstStyle/>
          <a:p>
            <a:pPr algn="justLow" rtl="1">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أولًا: مفهوم التخطيط الشخصي</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التخطيط الشخصي هو عملية منظمة يقوم من خلالها الموظف بتحديد أهدافه المهنية والشخصية، ووضع خطة واضحة لتحقيقها خلال فترة زمنية محددة، مع تحديد الوسائل والموارد اللازمة، ومتابعة التنفيذ بصورة مستمرة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ويهدف التخطيط الشخصي إلى توجيه جهود الموظف نحو أهداف واضحة بدلاً من العمل بصورة عشوائية، كما يساعده على استثمار وقته وإمكاناته بكفاءة، والاستعداد للتحديات المستقبلية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يقتصر التخطيط على وضع قائمة بالمهام اليومية، بل يشمل رؤية مستقبلية تسهم في تطوير الأداء، وتحقيق الطموحات المهنية، وتعزيز فرص النجاح والترقي الوظيفي</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TextBox 4">
            <a:extLst>
              <a:ext uri="{FF2B5EF4-FFF2-40B4-BE49-F238E27FC236}">
                <a16:creationId xmlns:a16="http://schemas.microsoft.com/office/drawing/2014/main" id="{241E48B2-084E-9496-9180-F9E671879768}"/>
              </a:ext>
            </a:extLst>
          </p:cNvPr>
          <p:cNvSpPr txBox="1"/>
          <p:nvPr/>
        </p:nvSpPr>
        <p:spPr>
          <a:xfrm>
            <a:off x="1992086" y="943076"/>
            <a:ext cx="6103256" cy="584775"/>
          </a:xfrm>
          <a:prstGeom prst="rect">
            <a:avLst/>
          </a:prstGeom>
          <a:noFill/>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tab pos="3886200" algn="r"/>
              </a:tabLst>
              <a:defRPr/>
            </a:pPr>
            <a:r>
              <a:rPr kumimoji="0" lang="ar-SA" sz="3200" b="1" i="0" u="none" strike="noStrike" kern="1200" cap="none" spc="0" normalizeH="0" baseline="0" noProof="0" dirty="0">
                <a:ln>
                  <a:noFill/>
                </a:ln>
                <a:solidFill>
                  <a:srgbClr val="009999"/>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مهارات التخطيط والتنظيم الشخصي</a:t>
            </a:r>
            <a:endParaRPr kumimoji="0" lang="en-GB"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a:extLst>
              <a:ext uri="{FF2B5EF4-FFF2-40B4-BE49-F238E27FC236}">
                <a16:creationId xmlns:a16="http://schemas.microsoft.com/office/drawing/2014/main" id="{C1C74811-6543-29E7-267D-1051EB05BD6A}"/>
              </a:ext>
            </a:extLst>
          </p:cNvPr>
          <p:cNvPicPr>
            <a:picLocks noChangeAspect="1"/>
          </p:cNvPicPr>
          <p:nvPr/>
        </p:nvPicPr>
        <p:blipFill>
          <a:blip r:embed="rId3"/>
          <a:stretch>
            <a:fillRect/>
          </a:stretch>
        </p:blipFill>
        <p:spPr>
          <a:xfrm>
            <a:off x="275772" y="3012258"/>
            <a:ext cx="3905931" cy="2732904"/>
          </a:xfrm>
          <a:prstGeom prst="rect">
            <a:avLst/>
          </a:prstGeom>
          <a:ln>
            <a:noFill/>
          </a:ln>
          <a:effectLst>
            <a:softEdge rad="112500"/>
          </a:effectLst>
        </p:spPr>
      </p:pic>
    </p:spTree>
    <p:extLst>
      <p:ext uri="{BB962C8B-B14F-4D97-AF65-F5344CB8AC3E}">
        <p14:creationId xmlns:p14="http://schemas.microsoft.com/office/powerpoint/2010/main" val="362906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3F6D3-F3C5-24BB-E989-5E43DC9E379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FE3A724-2823-44E0-9DC5-2177D9B46767}"/>
              </a:ext>
            </a:extLst>
          </p:cNvPr>
          <p:cNvPicPr>
            <a:picLocks noChangeAspect="1"/>
          </p:cNvPicPr>
          <p:nvPr/>
        </p:nvPicPr>
        <p:blipFill>
          <a:blip r:embed="rId2"/>
          <a:stretch>
            <a:fillRect/>
          </a:stretch>
        </p:blipFill>
        <p:spPr>
          <a:xfrm>
            <a:off x="949383" y="843625"/>
            <a:ext cx="9973920" cy="5432007"/>
          </a:xfrm>
          <a:prstGeom prst="rect">
            <a:avLst/>
          </a:prstGeom>
        </p:spPr>
      </p:pic>
    </p:spTree>
    <p:extLst>
      <p:ext uri="{BB962C8B-B14F-4D97-AF65-F5344CB8AC3E}">
        <p14:creationId xmlns:p14="http://schemas.microsoft.com/office/powerpoint/2010/main" val="13425605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1" name="Title 2">
            <a:extLst>
              <a:ext uri="{FF2B5EF4-FFF2-40B4-BE49-F238E27FC236}">
                <a16:creationId xmlns:a16="http://schemas.microsoft.com/office/drawing/2014/main" id="{6C272E67-B5C1-4941-A92C-B9FA310BEF1D}"/>
              </a:ext>
            </a:extLst>
          </p:cNvPr>
          <p:cNvSpPr txBox="1">
            <a:spLocks/>
          </p:cNvSpPr>
          <p:nvPr/>
        </p:nvSpPr>
        <p:spPr>
          <a:xfrm>
            <a:off x="10002834" y="784872"/>
            <a:ext cx="1910870" cy="495383"/>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marL="0" marR="0" lvl="0" indent="0" algn="ctr" defTabSz="914377" rtl="1" eaLnBrk="1" fontAlgn="auto" latinLnBrk="0" hangingPunct="1">
              <a:lnSpc>
                <a:spcPct val="100000"/>
              </a:lnSpc>
              <a:spcBef>
                <a:spcPct val="0"/>
              </a:spcBef>
              <a:spcAft>
                <a:spcPts val="0"/>
              </a:spcAft>
              <a:buClrTx/>
              <a:buSzTx/>
              <a:buFontTx/>
              <a:buNone/>
              <a:tabLst/>
              <a:defRPr/>
            </a:pPr>
            <a:r>
              <a:rPr kumimoji="0" lang="ar-EG" sz="3600" b="1" i="0" u="none" strike="noStrike" kern="1200" cap="none" spc="0" normalizeH="0" baseline="0" noProof="0" dirty="0">
                <a:ln>
                  <a:noFill/>
                </a:ln>
                <a:solidFill>
                  <a:srgbClr val="FF0000"/>
                </a:solidFill>
                <a:effectLst/>
                <a:uLnTx/>
                <a:uFillTx/>
                <a:latin typeface="Sakkal Majalla" panose="02000000000000000000" pitchFamily="2" charset="-78"/>
                <a:ea typeface="+mj-ea"/>
                <a:cs typeface="Sakkal Majalla" panose="02000000000000000000" pitchFamily="2" charset="-78"/>
              </a:rPr>
              <a:t>التعارف</a:t>
            </a:r>
          </a:p>
        </p:txBody>
      </p:sp>
      <p:grpSp>
        <p:nvGrpSpPr>
          <p:cNvPr id="103" name="Group 102"/>
          <p:cNvGrpSpPr/>
          <p:nvPr/>
        </p:nvGrpSpPr>
        <p:grpSpPr>
          <a:xfrm>
            <a:off x="528245" y="1178962"/>
            <a:ext cx="11046362" cy="4620947"/>
            <a:chOff x="528245" y="1178962"/>
            <a:chExt cx="11046362" cy="4620947"/>
          </a:xfrm>
        </p:grpSpPr>
        <p:grpSp>
          <p:nvGrpSpPr>
            <p:cNvPr id="2" name="Group 1">
              <a:extLst>
                <a:ext uri="{FF2B5EF4-FFF2-40B4-BE49-F238E27FC236}">
                  <a16:creationId xmlns:a16="http://schemas.microsoft.com/office/drawing/2014/main" id="{7650E705-99DE-4AF9-8BFD-31BF20AED394}"/>
                </a:ext>
              </a:extLst>
            </p:cNvPr>
            <p:cNvGrpSpPr/>
            <p:nvPr/>
          </p:nvGrpSpPr>
          <p:grpSpPr>
            <a:xfrm>
              <a:off x="2587951" y="2185673"/>
              <a:ext cx="7016097" cy="3614236"/>
              <a:chOff x="2132257" y="1454152"/>
              <a:chExt cx="7927486" cy="4126280"/>
            </a:xfrm>
          </p:grpSpPr>
          <p:grpSp>
            <p:nvGrpSpPr>
              <p:cNvPr id="3" name="Group 2">
                <a:extLst>
                  <a:ext uri="{FF2B5EF4-FFF2-40B4-BE49-F238E27FC236}">
                    <a16:creationId xmlns:a16="http://schemas.microsoft.com/office/drawing/2014/main" id="{DE283B53-A730-415D-BD7E-6EB6233B037B}"/>
                  </a:ext>
                </a:extLst>
              </p:cNvPr>
              <p:cNvGrpSpPr/>
              <p:nvPr/>
            </p:nvGrpSpPr>
            <p:grpSpPr>
              <a:xfrm>
                <a:off x="5174332" y="1454152"/>
                <a:ext cx="1660899" cy="1590523"/>
                <a:chOff x="5174332" y="1454152"/>
                <a:chExt cx="1660899" cy="1590523"/>
              </a:xfrm>
              <a:solidFill>
                <a:srgbClr val="0558FF"/>
              </a:solidFill>
            </p:grpSpPr>
            <p:sp>
              <p:nvSpPr>
                <p:cNvPr id="39" name="Freeform: Shape 38">
                  <a:extLst>
                    <a:ext uri="{FF2B5EF4-FFF2-40B4-BE49-F238E27FC236}">
                      <a16:creationId xmlns:a16="http://schemas.microsoft.com/office/drawing/2014/main" id="{3F48E902-EAF4-4B11-B079-4779849B3F6D}"/>
                    </a:ext>
                  </a:extLst>
                </p:cNvPr>
                <p:cNvSpPr/>
                <p:nvPr/>
              </p:nvSpPr>
              <p:spPr>
                <a:xfrm>
                  <a:off x="6250487" y="1460318"/>
                  <a:ext cx="584744" cy="651951"/>
                </a:xfrm>
                <a:custGeom>
                  <a:avLst/>
                  <a:gdLst>
                    <a:gd name="connsiteX0" fmla="*/ 8198 w 584744"/>
                    <a:gd name="connsiteY0" fmla="*/ 0 h 651951"/>
                    <a:gd name="connsiteX1" fmla="*/ 150487 w 584744"/>
                    <a:gd name="connsiteY1" fmla="*/ 5392 h 651951"/>
                    <a:gd name="connsiteX2" fmla="*/ 449154 w 584744"/>
                    <a:gd name="connsiteY2" fmla="*/ 39505 h 651951"/>
                    <a:gd name="connsiteX3" fmla="*/ 584744 w 584744"/>
                    <a:gd name="connsiteY3" fmla="*/ 63719 h 651951"/>
                    <a:gd name="connsiteX4" fmla="*/ 459712 w 584744"/>
                    <a:gd name="connsiteY4" fmla="*/ 651951 h 651951"/>
                    <a:gd name="connsiteX5" fmla="*/ 357135 w 584744"/>
                    <a:gd name="connsiteY5" fmla="*/ 620110 h 651951"/>
                    <a:gd name="connsiteX6" fmla="*/ 0 w 584744"/>
                    <a:gd name="connsiteY6" fmla="*/ 81318 h 651951"/>
                    <a:gd name="connsiteX7" fmla="*/ 8198 w 584744"/>
                    <a:gd name="connsiteY7" fmla="*/ 0 h 65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4744" h="651951">
                      <a:moveTo>
                        <a:pt x="8198" y="0"/>
                      </a:moveTo>
                      <a:lnTo>
                        <a:pt x="150487" y="5392"/>
                      </a:lnTo>
                      <a:cubicBezTo>
                        <a:pt x="251140" y="13050"/>
                        <a:pt x="350743" y="24468"/>
                        <a:pt x="449154" y="39505"/>
                      </a:cubicBezTo>
                      <a:lnTo>
                        <a:pt x="584744" y="63719"/>
                      </a:lnTo>
                      <a:lnTo>
                        <a:pt x="459712" y="651951"/>
                      </a:lnTo>
                      <a:lnTo>
                        <a:pt x="357135" y="620110"/>
                      </a:lnTo>
                      <a:cubicBezTo>
                        <a:pt x="147262" y="531341"/>
                        <a:pt x="0" y="323527"/>
                        <a:pt x="0" y="81318"/>
                      </a:cubicBezTo>
                      <a:lnTo>
                        <a:pt x="8198" y="0"/>
                      </a:lnTo>
                      <a:close/>
                    </a:path>
                  </a:pathLst>
                </a:custGeom>
                <a:grpFill/>
                <a:ln>
                  <a:noFill/>
                </a:ln>
                <a:effectLst>
                  <a:innerShdw blurRad="63500" dist="50800" dir="8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07A086B7-CFDB-41A3-BE98-DEC64D970DE6}"/>
                    </a:ext>
                  </a:extLst>
                </p:cNvPr>
                <p:cNvSpPr/>
                <p:nvPr/>
              </p:nvSpPr>
              <p:spPr>
                <a:xfrm>
                  <a:off x="5174332" y="1454152"/>
                  <a:ext cx="1535867" cy="1590523"/>
                </a:xfrm>
                <a:custGeom>
                  <a:avLst/>
                  <a:gdLst>
                    <a:gd name="connsiteX0" fmla="*/ 921670 w 1535867"/>
                    <a:gd name="connsiteY0" fmla="*/ 0 h 1590523"/>
                    <a:gd name="connsiteX1" fmla="*/ 1084353 w 1535867"/>
                    <a:gd name="connsiteY1" fmla="*/ 6166 h 1590523"/>
                    <a:gd name="connsiteX2" fmla="*/ 1076155 w 1535867"/>
                    <a:gd name="connsiteY2" fmla="*/ 87484 h 1590523"/>
                    <a:gd name="connsiteX3" fmla="*/ 1433290 w 1535867"/>
                    <a:gd name="connsiteY3" fmla="*/ 626276 h 1590523"/>
                    <a:gd name="connsiteX4" fmla="*/ 1535867 w 1535867"/>
                    <a:gd name="connsiteY4" fmla="*/ 658117 h 1590523"/>
                    <a:gd name="connsiteX5" fmla="*/ 1343267 w 1535867"/>
                    <a:gd name="connsiteY5" fmla="*/ 1564225 h 1590523"/>
                    <a:gd name="connsiteX6" fmla="*/ 1170981 w 1535867"/>
                    <a:gd name="connsiteY6" fmla="*/ 1537931 h 1590523"/>
                    <a:gd name="connsiteX7" fmla="*/ 921669 w 1535867"/>
                    <a:gd name="connsiteY7" fmla="*/ 1525342 h 1590523"/>
                    <a:gd name="connsiteX8" fmla="*/ 430246 w 1535867"/>
                    <a:gd name="connsiteY8" fmla="*/ 1574882 h 1590523"/>
                    <a:gd name="connsiteX9" fmla="*/ 369415 w 1535867"/>
                    <a:gd name="connsiteY9" fmla="*/ 1590523 h 1590523"/>
                    <a:gd name="connsiteX10" fmla="*/ 0 w 1535867"/>
                    <a:gd name="connsiteY10" fmla="*/ 108880 h 1590523"/>
                    <a:gd name="connsiteX11" fmla="*/ 122837 w 1535867"/>
                    <a:gd name="connsiteY11" fmla="*/ 80529 h 1590523"/>
                    <a:gd name="connsiteX12" fmla="*/ 921670 w 1535867"/>
                    <a:gd name="connsiteY12" fmla="*/ 0 h 1590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5867" h="1590523">
                      <a:moveTo>
                        <a:pt x="921670" y="0"/>
                      </a:moveTo>
                      <a:lnTo>
                        <a:pt x="1084353" y="6166"/>
                      </a:lnTo>
                      <a:lnTo>
                        <a:pt x="1076155" y="87484"/>
                      </a:lnTo>
                      <a:cubicBezTo>
                        <a:pt x="1076155" y="329693"/>
                        <a:pt x="1223417" y="537507"/>
                        <a:pt x="1433290" y="626276"/>
                      </a:cubicBezTo>
                      <a:lnTo>
                        <a:pt x="1535867" y="658117"/>
                      </a:lnTo>
                      <a:lnTo>
                        <a:pt x="1343267" y="1564225"/>
                      </a:lnTo>
                      <a:lnTo>
                        <a:pt x="1170981" y="1537931"/>
                      </a:lnTo>
                      <a:cubicBezTo>
                        <a:pt x="1089010" y="1529606"/>
                        <a:pt x="1005837" y="1525342"/>
                        <a:pt x="921669" y="1525342"/>
                      </a:cubicBezTo>
                      <a:cubicBezTo>
                        <a:pt x="753333" y="1525342"/>
                        <a:pt x="588981" y="1542400"/>
                        <a:pt x="430246" y="1574882"/>
                      </a:cubicBezTo>
                      <a:lnTo>
                        <a:pt x="369415" y="1590523"/>
                      </a:lnTo>
                      <a:lnTo>
                        <a:pt x="0" y="108880"/>
                      </a:lnTo>
                      <a:lnTo>
                        <a:pt x="122837" y="80529"/>
                      </a:lnTo>
                      <a:cubicBezTo>
                        <a:pt x="380868" y="27729"/>
                        <a:pt x="648031" y="0"/>
                        <a:pt x="92167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 name="Group 3">
                <a:extLst>
                  <a:ext uri="{FF2B5EF4-FFF2-40B4-BE49-F238E27FC236}">
                    <a16:creationId xmlns:a16="http://schemas.microsoft.com/office/drawing/2014/main" id="{F56487D0-EF71-4DC5-8DCA-DD9540FFEB12}"/>
                  </a:ext>
                </a:extLst>
              </p:cNvPr>
              <p:cNvGrpSpPr/>
              <p:nvPr/>
            </p:nvGrpSpPr>
            <p:grpSpPr>
              <a:xfrm>
                <a:off x="6607708" y="1541636"/>
                <a:ext cx="1812585" cy="1887185"/>
                <a:chOff x="6607708" y="1541636"/>
                <a:chExt cx="1812585" cy="1887185"/>
              </a:xfrm>
              <a:solidFill>
                <a:srgbClr val="0045D0"/>
              </a:solidFill>
            </p:grpSpPr>
            <p:sp>
              <p:nvSpPr>
                <p:cNvPr id="37" name="Freeform: Shape 36">
                  <a:extLst>
                    <a:ext uri="{FF2B5EF4-FFF2-40B4-BE49-F238E27FC236}">
                      <a16:creationId xmlns:a16="http://schemas.microsoft.com/office/drawing/2014/main" id="{79C321CC-C646-477E-9ECD-6D1032245D5B}"/>
                    </a:ext>
                  </a:extLst>
                </p:cNvPr>
                <p:cNvSpPr/>
                <p:nvPr/>
              </p:nvSpPr>
              <p:spPr>
                <a:xfrm>
                  <a:off x="7789232" y="1860558"/>
                  <a:ext cx="631061" cy="756407"/>
                </a:xfrm>
                <a:custGeom>
                  <a:avLst/>
                  <a:gdLst>
                    <a:gd name="connsiteX0" fmla="*/ 49527 w 631061"/>
                    <a:gd name="connsiteY0" fmla="*/ 0 h 756407"/>
                    <a:gd name="connsiteX1" fmla="*/ 238094 w 631061"/>
                    <a:gd name="connsiteY1" fmla="*/ 95124 h 756407"/>
                    <a:gd name="connsiteX2" fmla="*/ 522936 w 631061"/>
                    <a:gd name="connsiteY2" fmla="*/ 270538 h 756407"/>
                    <a:gd name="connsiteX3" fmla="*/ 631061 w 631061"/>
                    <a:gd name="connsiteY3" fmla="*/ 351392 h 756407"/>
                    <a:gd name="connsiteX4" fmla="*/ 325861 w 631061"/>
                    <a:gd name="connsiteY4" fmla="*/ 756407 h 756407"/>
                    <a:gd name="connsiteX5" fmla="*/ 258016 w 631061"/>
                    <a:gd name="connsiteY5" fmla="*/ 719581 h 756407"/>
                    <a:gd name="connsiteX6" fmla="*/ 0 w 631061"/>
                    <a:gd name="connsiteY6" fmla="*/ 234311 h 756407"/>
                    <a:gd name="connsiteX7" fmla="*/ 45989 w 631061"/>
                    <a:gd name="connsiteY7" fmla="*/ 6518 h 756407"/>
                    <a:gd name="connsiteX8" fmla="*/ 49527 w 631061"/>
                    <a:gd name="connsiteY8" fmla="*/ 0 h 75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061" h="756407">
                      <a:moveTo>
                        <a:pt x="49527" y="0"/>
                      </a:moveTo>
                      <a:lnTo>
                        <a:pt x="238094" y="95124"/>
                      </a:lnTo>
                      <a:cubicBezTo>
                        <a:pt x="335658" y="149665"/>
                        <a:pt x="430680" y="208211"/>
                        <a:pt x="522936" y="270538"/>
                      </a:cubicBezTo>
                      <a:lnTo>
                        <a:pt x="631061" y="351392"/>
                      </a:lnTo>
                      <a:lnTo>
                        <a:pt x="325861" y="756407"/>
                      </a:lnTo>
                      <a:lnTo>
                        <a:pt x="258016" y="719581"/>
                      </a:lnTo>
                      <a:cubicBezTo>
                        <a:pt x="102348" y="614414"/>
                        <a:pt x="0" y="436315"/>
                        <a:pt x="0" y="234311"/>
                      </a:cubicBezTo>
                      <a:cubicBezTo>
                        <a:pt x="0" y="153510"/>
                        <a:pt x="16376" y="76533"/>
                        <a:pt x="45989" y="6518"/>
                      </a:cubicBezTo>
                      <a:lnTo>
                        <a:pt x="49527" y="0"/>
                      </a:lnTo>
                      <a:close/>
                    </a:path>
                  </a:pathLst>
                </a:custGeom>
                <a:gr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7BD8C29E-84E2-408C-A285-2DEF91F3C743}"/>
                    </a:ext>
                  </a:extLst>
                </p:cNvPr>
                <p:cNvSpPr/>
                <p:nvPr/>
              </p:nvSpPr>
              <p:spPr>
                <a:xfrm>
                  <a:off x="6607708" y="1541636"/>
                  <a:ext cx="1507385" cy="1887185"/>
                </a:xfrm>
                <a:custGeom>
                  <a:avLst/>
                  <a:gdLst>
                    <a:gd name="connsiteX0" fmla="*/ 317265 w 1507385"/>
                    <a:gd name="connsiteY0" fmla="*/ 0 h 1887185"/>
                    <a:gd name="connsiteX1" fmla="*/ 478895 w 1507385"/>
                    <a:gd name="connsiteY1" fmla="*/ 37304 h 1887185"/>
                    <a:gd name="connsiteX2" fmla="*/ 1119519 w 1507385"/>
                    <a:gd name="connsiteY2" fmla="*/ 262659 h 1887185"/>
                    <a:gd name="connsiteX3" fmla="*/ 1231051 w 1507385"/>
                    <a:gd name="connsiteY3" fmla="*/ 318922 h 1887185"/>
                    <a:gd name="connsiteX4" fmla="*/ 1227513 w 1507385"/>
                    <a:gd name="connsiteY4" fmla="*/ 325440 h 1887185"/>
                    <a:gd name="connsiteX5" fmla="*/ 1181524 w 1507385"/>
                    <a:gd name="connsiteY5" fmla="*/ 553233 h 1887185"/>
                    <a:gd name="connsiteX6" fmla="*/ 1439540 w 1507385"/>
                    <a:gd name="connsiteY6" fmla="*/ 1038503 h 1887185"/>
                    <a:gd name="connsiteX7" fmla="*/ 1507385 w 1507385"/>
                    <a:gd name="connsiteY7" fmla="*/ 1075329 h 1887185"/>
                    <a:gd name="connsiteX8" fmla="*/ 895607 w 1507385"/>
                    <a:gd name="connsiteY8" fmla="*/ 1887185 h 1887185"/>
                    <a:gd name="connsiteX9" fmla="*/ 851626 w 1507385"/>
                    <a:gd name="connsiteY9" fmla="*/ 1854297 h 1887185"/>
                    <a:gd name="connsiteX10" fmla="*/ 213399 w 1507385"/>
                    <a:gd name="connsiteY10" fmla="*/ 1547483 h 1887185"/>
                    <a:gd name="connsiteX11" fmla="*/ 0 w 1507385"/>
                    <a:gd name="connsiteY11" fmla="*/ 1492612 h 1887185"/>
                    <a:gd name="connsiteX12" fmla="*/ 317265 w 1507385"/>
                    <a:gd name="connsiteY12" fmla="*/ 0 h 188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7385" h="1887185">
                      <a:moveTo>
                        <a:pt x="317265" y="0"/>
                      </a:moveTo>
                      <a:lnTo>
                        <a:pt x="478895" y="37304"/>
                      </a:lnTo>
                      <a:cubicBezTo>
                        <a:pt x="700531" y="94329"/>
                        <a:pt x="914665" y="170040"/>
                        <a:pt x="1119519" y="262659"/>
                      </a:cubicBezTo>
                      <a:lnTo>
                        <a:pt x="1231051" y="318922"/>
                      </a:lnTo>
                      <a:lnTo>
                        <a:pt x="1227513" y="325440"/>
                      </a:lnTo>
                      <a:cubicBezTo>
                        <a:pt x="1197900" y="395455"/>
                        <a:pt x="1181524" y="472432"/>
                        <a:pt x="1181524" y="553233"/>
                      </a:cubicBezTo>
                      <a:cubicBezTo>
                        <a:pt x="1181524" y="755237"/>
                        <a:pt x="1283872" y="933336"/>
                        <a:pt x="1439540" y="1038503"/>
                      </a:cubicBezTo>
                      <a:lnTo>
                        <a:pt x="1507385" y="1075329"/>
                      </a:lnTo>
                      <a:lnTo>
                        <a:pt x="895607" y="1887185"/>
                      </a:lnTo>
                      <a:lnTo>
                        <a:pt x="851626" y="1854297"/>
                      </a:lnTo>
                      <a:cubicBezTo>
                        <a:pt x="657040" y="1722838"/>
                        <a:pt x="442459" y="1618728"/>
                        <a:pt x="213399" y="1547483"/>
                      </a:cubicBezTo>
                      <a:lnTo>
                        <a:pt x="0" y="1492612"/>
                      </a:lnTo>
                      <a:lnTo>
                        <a:pt x="31726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 name="Group 4">
                <a:extLst>
                  <a:ext uri="{FF2B5EF4-FFF2-40B4-BE49-F238E27FC236}">
                    <a16:creationId xmlns:a16="http://schemas.microsoft.com/office/drawing/2014/main" id="{0E13D09C-6379-4B99-97E8-005632795416}"/>
                  </a:ext>
                </a:extLst>
              </p:cNvPr>
              <p:cNvGrpSpPr/>
              <p:nvPr/>
            </p:nvGrpSpPr>
            <p:grpSpPr>
              <a:xfrm>
                <a:off x="3650007" y="1584600"/>
                <a:ext cx="1805178" cy="1903359"/>
                <a:chOff x="3650007" y="1584600"/>
                <a:chExt cx="1805178" cy="1903359"/>
              </a:xfrm>
              <a:solidFill>
                <a:srgbClr val="2F74FF"/>
              </a:solidFill>
            </p:grpSpPr>
            <p:sp>
              <p:nvSpPr>
                <p:cNvPr id="35" name="Freeform: Shape 34">
                  <a:extLst>
                    <a:ext uri="{FF2B5EF4-FFF2-40B4-BE49-F238E27FC236}">
                      <a16:creationId xmlns:a16="http://schemas.microsoft.com/office/drawing/2014/main" id="{59B7B269-23F5-4CCB-966A-2D139E609FA2}"/>
                    </a:ext>
                  </a:extLst>
                </p:cNvPr>
                <p:cNvSpPr/>
                <p:nvPr/>
              </p:nvSpPr>
              <p:spPr>
                <a:xfrm>
                  <a:off x="4502752" y="1584600"/>
                  <a:ext cx="713738" cy="556114"/>
                </a:xfrm>
                <a:custGeom>
                  <a:avLst/>
                  <a:gdLst>
                    <a:gd name="connsiteX0" fmla="*/ 582718 w 713738"/>
                    <a:gd name="connsiteY0" fmla="*/ 0 h 556114"/>
                    <a:gd name="connsiteX1" fmla="*/ 713738 w 713738"/>
                    <a:gd name="connsiteY1" fmla="*/ 525491 h 556114"/>
                    <a:gd name="connsiteX2" fmla="*/ 653387 w 713738"/>
                    <a:gd name="connsiteY2" fmla="*/ 544224 h 556114"/>
                    <a:gd name="connsiteX3" fmla="*/ 535446 w 713738"/>
                    <a:gd name="connsiteY3" fmla="*/ 556114 h 556114"/>
                    <a:gd name="connsiteX4" fmla="*/ 50176 w 713738"/>
                    <a:gd name="connsiteY4" fmla="*/ 298098 h 556114"/>
                    <a:gd name="connsiteX5" fmla="*/ 0 w 713738"/>
                    <a:gd name="connsiteY5" fmla="*/ 205657 h 556114"/>
                    <a:gd name="connsiteX6" fmla="*/ 139844 w 713738"/>
                    <a:gd name="connsiteY6" fmla="*/ 144489 h 556114"/>
                    <a:gd name="connsiteX7" fmla="*/ 414553 w 713738"/>
                    <a:gd name="connsiteY7" fmla="*/ 47753 h 556114"/>
                    <a:gd name="connsiteX8" fmla="*/ 582718 w 713738"/>
                    <a:gd name="connsiteY8" fmla="*/ 0 h 5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3738" h="556114">
                      <a:moveTo>
                        <a:pt x="582718" y="0"/>
                      </a:moveTo>
                      <a:lnTo>
                        <a:pt x="713738" y="525491"/>
                      </a:lnTo>
                      <a:lnTo>
                        <a:pt x="653387" y="544224"/>
                      </a:lnTo>
                      <a:cubicBezTo>
                        <a:pt x="615292" y="552020"/>
                        <a:pt x="575847" y="556114"/>
                        <a:pt x="535446" y="556114"/>
                      </a:cubicBezTo>
                      <a:cubicBezTo>
                        <a:pt x="333442" y="556114"/>
                        <a:pt x="155343" y="453766"/>
                        <a:pt x="50176" y="298098"/>
                      </a:cubicBezTo>
                      <a:lnTo>
                        <a:pt x="0" y="205657"/>
                      </a:lnTo>
                      <a:lnTo>
                        <a:pt x="139844" y="144489"/>
                      </a:lnTo>
                      <a:cubicBezTo>
                        <a:pt x="229850" y="108999"/>
                        <a:pt x="321466" y="76706"/>
                        <a:pt x="414553" y="47753"/>
                      </a:cubicBezTo>
                      <a:lnTo>
                        <a:pt x="582718" y="0"/>
                      </a:lnTo>
                      <a:close/>
                    </a:path>
                  </a:pathLst>
                </a:custGeom>
                <a:grpFill/>
                <a:ln>
                  <a:noFill/>
                </a:ln>
                <a:effectLst>
                  <a:innerShdw blurRad="63500" dist="50800" dir="6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DED23D26-3BC5-4990-831C-0CF3C914AB38}"/>
                    </a:ext>
                  </a:extLst>
                </p:cNvPr>
                <p:cNvSpPr/>
                <p:nvPr/>
              </p:nvSpPr>
              <p:spPr>
                <a:xfrm>
                  <a:off x="3650007" y="1790257"/>
                  <a:ext cx="1805178" cy="1697702"/>
                </a:xfrm>
                <a:custGeom>
                  <a:avLst/>
                  <a:gdLst>
                    <a:gd name="connsiteX0" fmla="*/ 852745 w 1805178"/>
                    <a:gd name="connsiteY0" fmla="*/ 0 h 1697702"/>
                    <a:gd name="connsiteX1" fmla="*/ 902921 w 1805178"/>
                    <a:gd name="connsiteY1" fmla="*/ 92441 h 1697702"/>
                    <a:gd name="connsiteX2" fmla="*/ 1388191 w 1805178"/>
                    <a:gd name="connsiteY2" fmla="*/ 350457 h 1697702"/>
                    <a:gd name="connsiteX3" fmla="*/ 1506132 w 1805178"/>
                    <a:gd name="connsiteY3" fmla="*/ 338567 h 1697702"/>
                    <a:gd name="connsiteX4" fmla="*/ 1566483 w 1805178"/>
                    <a:gd name="connsiteY4" fmla="*/ 319834 h 1697702"/>
                    <a:gd name="connsiteX5" fmla="*/ 1805178 w 1805178"/>
                    <a:gd name="connsiteY5" fmla="*/ 1277189 h 1697702"/>
                    <a:gd name="connsiteX6" fmla="*/ 1720887 w 1805178"/>
                    <a:gd name="connsiteY6" fmla="*/ 1298862 h 1697702"/>
                    <a:gd name="connsiteX7" fmla="*/ 1082660 w 1805178"/>
                    <a:gd name="connsiteY7" fmla="*/ 1605676 h 1697702"/>
                    <a:gd name="connsiteX8" fmla="*/ 959596 w 1805178"/>
                    <a:gd name="connsiteY8" fmla="*/ 1697702 h 1697702"/>
                    <a:gd name="connsiteX9" fmla="*/ 0 w 1805178"/>
                    <a:gd name="connsiteY9" fmla="*/ 512701 h 1697702"/>
                    <a:gd name="connsiteX10" fmla="*/ 229828 w 1805178"/>
                    <a:gd name="connsiteY10" fmla="*/ 340839 h 1697702"/>
                    <a:gd name="connsiteX11" fmla="*/ 727548 w 1805178"/>
                    <a:gd name="connsiteY11" fmla="*/ 54762 h 1697702"/>
                    <a:gd name="connsiteX12" fmla="*/ 852745 w 1805178"/>
                    <a:gd name="connsiteY12" fmla="*/ 0 h 169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178" h="1697702">
                      <a:moveTo>
                        <a:pt x="852745" y="0"/>
                      </a:moveTo>
                      <a:lnTo>
                        <a:pt x="902921" y="92441"/>
                      </a:lnTo>
                      <a:cubicBezTo>
                        <a:pt x="1008088" y="248109"/>
                        <a:pt x="1186187" y="350457"/>
                        <a:pt x="1388191" y="350457"/>
                      </a:cubicBezTo>
                      <a:cubicBezTo>
                        <a:pt x="1428592" y="350457"/>
                        <a:pt x="1468037" y="346363"/>
                        <a:pt x="1506132" y="338567"/>
                      </a:cubicBezTo>
                      <a:lnTo>
                        <a:pt x="1566483" y="319834"/>
                      </a:lnTo>
                      <a:lnTo>
                        <a:pt x="1805178" y="1277189"/>
                      </a:lnTo>
                      <a:lnTo>
                        <a:pt x="1720887" y="1298862"/>
                      </a:lnTo>
                      <a:cubicBezTo>
                        <a:pt x="1491827" y="1370107"/>
                        <a:pt x="1277246" y="1474217"/>
                        <a:pt x="1082660" y="1605676"/>
                      </a:cubicBezTo>
                      <a:lnTo>
                        <a:pt x="959596" y="1697702"/>
                      </a:lnTo>
                      <a:lnTo>
                        <a:pt x="0" y="512701"/>
                      </a:lnTo>
                      <a:lnTo>
                        <a:pt x="229828" y="340839"/>
                      </a:lnTo>
                      <a:cubicBezTo>
                        <a:pt x="387982" y="233992"/>
                        <a:pt x="554262" y="138260"/>
                        <a:pt x="727548" y="54762"/>
                      </a:cubicBezTo>
                      <a:lnTo>
                        <a:pt x="8527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 name="Group 5">
                <a:extLst>
                  <a:ext uri="{FF2B5EF4-FFF2-40B4-BE49-F238E27FC236}">
                    <a16:creationId xmlns:a16="http://schemas.microsoft.com/office/drawing/2014/main" id="{4BCF9019-E9AB-43C0-B4C4-5CE3C6967E78}"/>
                  </a:ext>
                </a:extLst>
              </p:cNvPr>
              <p:cNvGrpSpPr/>
              <p:nvPr/>
            </p:nvGrpSpPr>
            <p:grpSpPr>
              <a:xfrm>
                <a:off x="7576544" y="2266710"/>
                <a:ext cx="2034547" cy="2012639"/>
                <a:chOff x="7576544" y="2266710"/>
                <a:chExt cx="2034547" cy="2012639"/>
              </a:xfrm>
              <a:solidFill>
                <a:srgbClr val="00339A"/>
              </a:solidFill>
            </p:grpSpPr>
            <p:sp>
              <p:nvSpPr>
                <p:cNvPr id="33" name="Freeform: Shape 32">
                  <a:extLst>
                    <a:ext uri="{FF2B5EF4-FFF2-40B4-BE49-F238E27FC236}">
                      <a16:creationId xmlns:a16="http://schemas.microsoft.com/office/drawing/2014/main" id="{57569DD3-1470-4B5C-A6D4-C5ABE06C6A1A}"/>
                    </a:ext>
                  </a:extLst>
                </p:cNvPr>
                <p:cNvSpPr/>
                <p:nvPr/>
              </p:nvSpPr>
              <p:spPr>
                <a:xfrm>
                  <a:off x="8980076" y="3022430"/>
                  <a:ext cx="631015" cy="829888"/>
                </a:xfrm>
                <a:custGeom>
                  <a:avLst/>
                  <a:gdLst>
                    <a:gd name="connsiteX0" fmla="*/ 268647 w 631015"/>
                    <a:gd name="connsiteY0" fmla="*/ 0 h 829888"/>
                    <a:gd name="connsiteX1" fmla="*/ 402724 w 631015"/>
                    <a:gd name="connsiteY1" fmla="*/ 179298 h 829888"/>
                    <a:gd name="connsiteX2" fmla="*/ 601267 w 631015"/>
                    <a:gd name="connsiteY2" fmla="*/ 506109 h 829888"/>
                    <a:gd name="connsiteX3" fmla="*/ 631015 w 631015"/>
                    <a:gd name="connsiteY3" fmla="*/ 564191 h 829888"/>
                    <a:gd name="connsiteX4" fmla="*/ 109556 w 631015"/>
                    <a:gd name="connsiteY4" fmla="*/ 829888 h 829888"/>
                    <a:gd name="connsiteX5" fmla="*/ 99946 w 631015"/>
                    <a:gd name="connsiteY5" fmla="*/ 818240 h 829888"/>
                    <a:gd name="connsiteX6" fmla="*/ 0 w 631015"/>
                    <a:gd name="connsiteY6" fmla="*/ 491040 h 829888"/>
                    <a:gd name="connsiteX7" fmla="*/ 258016 w 631015"/>
                    <a:gd name="connsiteY7" fmla="*/ 5770 h 829888"/>
                    <a:gd name="connsiteX8" fmla="*/ 268647 w 631015"/>
                    <a:gd name="connsiteY8" fmla="*/ 0 h 82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015" h="829888">
                      <a:moveTo>
                        <a:pt x="268647" y="0"/>
                      </a:moveTo>
                      <a:lnTo>
                        <a:pt x="402724" y="179298"/>
                      </a:lnTo>
                      <a:cubicBezTo>
                        <a:pt x="473956" y="284734"/>
                        <a:pt x="540247" y="393782"/>
                        <a:pt x="601267" y="506109"/>
                      </a:cubicBezTo>
                      <a:lnTo>
                        <a:pt x="631015" y="564191"/>
                      </a:lnTo>
                      <a:lnTo>
                        <a:pt x="109556" y="829888"/>
                      </a:lnTo>
                      <a:lnTo>
                        <a:pt x="99946" y="818240"/>
                      </a:lnTo>
                      <a:cubicBezTo>
                        <a:pt x="36845" y="724839"/>
                        <a:pt x="0" y="612242"/>
                        <a:pt x="0" y="491040"/>
                      </a:cubicBezTo>
                      <a:cubicBezTo>
                        <a:pt x="0" y="289036"/>
                        <a:pt x="102348" y="110937"/>
                        <a:pt x="258016" y="5770"/>
                      </a:cubicBezTo>
                      <a:lnTo>
                        <a:pt x="268647" y="0"/>
                      </a:lnTo>
                      <a:close/>
                    </a:path>
                  </a:pathLst>
                </a:custGeom>
                <a:gr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E56493EC-2123-43E5-A007-D469A06A0F4E}"/>
                    </a:ext>
                  </a:extLst>
                </p:cNvPr>
                <p:cNvSpPr/>
                <p:nvPr/>
              </p:nvSpPr>
              <p:spPr>
                <a:xfrm>
                  <a:off x="7576544" y="2266710"/>
                  <a:ext cx="1672178" cy="2012639"/>
                </a:xfrm>
                <a:custGeom>
                  <a:avLst/>
                  <a:gdLst>
                    <a:gd name="connsiteX0" fmla="*/ 916978 w 1672178"/>
                    <a:gd name="connsiteY0" fmla="*/ 0 h 2012639"/>
                    <a:gd name="connsiteX1" fmla="*/ 1040766 w 1672178"/>
                    <a:gd name="connsiteY1" fmla="*/ 92567 h 2012639"/>
                    <a:gd name="connsiteX2" fmla="*/ 1578074 w 1672178"/>
                    <a:gd name="connsiteY2" fmla="*/ 629875 h 2012639"/>
                    <a:gd name="connsiteX3" fmla="*/ 1672178 w 1672178"/>
                    <a:gd name="connsiteY3" fmla="*/ 755720 h 2012639"/>
                    <a:gd name="connsiteX4" fmla="*/ 1661547 w 1672178"/>
                    <a:gd name="connsiteY4" fmla="*/ 761490 h 2012639"/>
                    <a:gd name="connsiteX5" fmla="*/ 1403531 w 1672178"/>
                    <a:gd name="connsiteY5" fmla="*/ 1246760 h 2012639"/>
                    <a:gd name="connsiteX6" fmla="*/ 1503477 w 1672178"/>
                    <a:gd name="connsiteY6" fmla="*/ 1573960 h 2012639"/>
                    <a:gd name="connsiteX7" fmla="*/ 1513087 w 1672178"/>
                    <a:gd name="connsiteY7" fmla="*/ 1585608 h 2012639"/>
                    <a:gd name="connsiteX8" fmla="*/ 674991 w 1672178"/>
                    <a:gd name="connsiteY8" fmla="*/ 2012639 h 2012639"/>
                    <a:gd name="connsiteX9" fmla="*/ 663554 w 1672178"/>
                    <a:gd name="connsiteY9" fmla="*/ 1988897 h 2012639"/>
                    <a:gd name="connsiteX10" fmla="*/ 70505 w 1672178"/>
                    <a:gd name="connsiteY10" fmla="*/ 1269595 h 2012639"/>
                    <a:gd name="connsiteX11" fmla="*/ 0 w 1672178"/>
                    <a:gd name="connsiteY11" fmla="*/ 1216872 h 2012639"/>
                    <a:gd name="connsiteX12" fmla="*/ 916978 w 1672178"/>
                    <a:gd name="connsiteY12" fmla="*/ 0 h 201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2178" h="2012639">
                      <a:moveTo>
                        <a:pt x="916978" y="0"/>
                      </a:moveTo>
                      <a:lnTo>
                        <a:pt x="1040766" y="92567"/>
                      </a:lnTo>
                      <a:cubicBezTo>
                        <a:pt x="1236528" y="254125"/>
                        <a:pt x="1416517" y="434113"/>
                        <a:pt x="1578074" y="629875"/>
                      </a:cubicBezTo>
                      <a:lnTo>
                        <a:pt x="1672178" y="755720"/>
                      </a:lnTo>
                      <a:lnTo>
                        <a:pt x="1661547" y="761490"/>
                      </a:lnTo>
                      <a:cubicBezTo>
                        <a:pt x="1505879" y="866657"/>
                        <a:pt x="1403531" y="1044756"/>
                        <a:pt x="1403531" y="1246760"/>
                      </a:cubicBezTo>
                      <a:cubicBezTo>
                        <a:pt x="1403531" y="1367962"/>
                        <a:pt x="1440376" y="1480559"/>
                        <a:pt x="1503477" y="1573960"/>
                      </a:cubicBezTo>
                      <a:lnTo>
                        <a:pt x="1513087" y="1585608"/>
                      </a:lnTo>
                      <a:lnTo>
                        <a:pt x="674991" y="2012639"/>
                      </a:lnTo>
                      <a:lnTo>
                        <a:pt x="663554" y="1988897"/>
                      </a:lnTo>
                      <a:cubicBezTo>
                        <a:pt x="513403" y="1712493"/>
                        <a:pt x="311362" y="1468368"/>
                        <a:pt x="70505" y="1269595"/>
                      </a:cubicBezTo>
                      <a:lnTo>
                        <a:pt x="0" y="1216872"/>
                      </a:lnTo>
                      <a:lnTo>
                        <a:pt x="91697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7" name="Group 6">
                <a:extLst>
                  <a:ext uri="{FF2B5EF4-FFF2-40B4-BE49-F238E27FC236}">
                    <a16:creationId xmlns:a16="http://schemas.microsoft.com/office/drawing/2014/main" id="{FD560024-8396-496A-8D67-2067D0047A0A}"/>
                  </a:ext>
                </a:extLst>
              </p:cNvPr>
              <p:cNvGrpSpPr/>
              <p:nvPr/>
            </p:nvGrpSpPr>
            <p:grpSpPr>
              <a:xfrm>
                <a:off x="2532626" y="2357759"/>
                <a:ext cx="2004340" cy="1968979"/>
                <a:chOff x="2532626" y="2357759"/>
                <a:chExt cx="2004340" cy="1968979"/>
              </a:xfrm>
              <a:solidFill>
                <a:srgbClr val="6598FF"/>
              </a:solidFill>
            </p:grpSpPr>
            <p:sp>
              <p:nvSpPr>
                <p:cNvPr id="31" name="Freeform: Shape 30">
                  <a:extLst>
                    <a:ext uri="{FF2B5EF4-FFF2-40B4-BE49-F238E27FC236}">
                      <a16:creationId xmlns:a16="http://schemas.microsoft.com/office/drawing/2014/main" id="{682E8A74-FAD2-4DB7-B4BC-9D9DBC92542F}"/>
                    </a:ext>
                  </a:extLst>
                </p:cNvPr>
                <p:cNvSpPr/>
                <p:nvPr/>
              </p:nvSpPr>
              <p:spPr>
                <a:xfrm>
                  <a:off x="3158167" y="2357759"/>
                  <a:ext cx="816680" cy="622963"/>
                </a:xfrm>
                <a:custGeom>
                  <a:avLst/>
                  <a:gdLst>
                    <a:gd name="connsiteX0" fmla="*/ 418554 w 816680"/>
                    <a:gd name="connsiteY0" fmla="*/ 0 h 622963"/>
                    <a:gd name="connsiteX1" fmla="*/ 816680 w 816680"/>
                    <a:gd name="connsiteY1" fmla="*/ 491644 h 622963"/>
                    <a:gd name="connsiteX2" fmla="*/ 778655 w 816680"/>
                    <a:gd name="connsiteY2" fmla="*/ 523017 h 622963"/>
                    <a:gd name="connsiteX3" fmla="*/ 451455 w 816680"/>
                    <a:gd name="connsiteY3" fmla="*/ 622963 h 622963"/>
                    <a:gd name="connsiteX4" fmla="*/ 37645 w 816680"/>
                    <a:gd name="connsiteY4" fmla="*/ 451557 h 622963"/>
                    <a:gd name="connsiteX5" fmla="*/ 0 w 816680"/>
                    <a:gd name="connsiteY5" fmla="*/ 405931 h 622963"/>
                    <a:gd name="connsiteX6" fmla="*/ 135044 w 816680"/>
                    <a:gd name="connsiteY6" fmla="*/ 257345 h 622963"/>
                    <a:gd name="connsiteX7" fmla="*/ 416524 w 816680"/>
                    <a:gd name="connsiteY7" fmla="*/ 1518 h 622963"/>
                    <a:gd name="connsiteX8" fmla="*/ 418554 w 816680"/>
                    <a:gd name="connsiteY8" fmla="*/ 0 h 62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680" h="622963">
                      <a:moveTo>
                        <a:pt x="418554" y="0"/>
                      </a:moveTo>
                      <a:lnTo>
                        <a:pt x="816680" y="491644"/>
                      </a:lnTo>
                      <a:lnTo>
                        <a:pt x="778655" y="523017"/>
                      </a:lnTo>
                      <a:cubicBezTo>
                        <a:pt x="685254" y="586118"/>
                        <a:pt x="572657" y="622963"/>
                        <a:pt x="451455" y="622963"/>
                      </a:cubicBezTo>
                      <a:cubicBezTo>
                        <a:pt x="289852" y="622963"/>
                        <a:pt x="143548" y="557461"/>
                        <a:pt x="37645" y="451557"/>
                      </a:cubicBezTo>
                      <a:lnTo>
                        <a:pt x="0" y="405931"/>
                      </a:lnTo>
                      <a:lnTo>
                        <a:pt x="135044" y="257345"/>
                      </a:lnTo>
                      <a:cubicBezTo>
                        <a:pt x="224706" y="167683"/>
                        <a:pt x="318643" y="82297"/>
                        <a:pt x="416524" y="1518"/>
                      </a:cubicBezTo>
                      <a:lnTo>
                        <a:pt x="418554" y="0"/>
                      </a:lnTo>
                      <a:close/>
                    </a:path>
                  </a:pathLst>
                </a:custGeom>
                <a:grp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3DD1F7FD-BC61-4D7B-91E5-24F418A69EFF}"/>
                    </a:ext>
                  </a:extLst>
                </p:cNvPr>
                <p:cNvSpPr/>
                <p:nvPr/>
              </p:nvSpPr>
              <p:spPr>
                <a:xfrm>
                  <a:off x="2532626" y="2763690"/>
                  <a:ext cx="2004340" cy="1563048"/>
                </a:xfrm>
                <a:custGeom>
                  <a:avLst/>
                  <a:gdLst>
                    <a:gd name="connsiteX0" fmla="*/ 625541 w 2004340"/>
                    <a:gd name="connsiteY0" fmla="*/ 0 h 1563048"/>
                    <a:gd name="connsiteX1" fmla="*/ 663186 w 2004340"/>
                    <a:gd name="connsiteY1" fmla="*/ 45626 h 1563048"/>
                    <a:gd name="connsiteX2" fmla="*/ 1076996 w 2004340"/>
                    <a:gd name="connsiteY2" fmla="*/ 217032 h 1563048"/>
                    <a:gd name="connsiteX3" fmla="*/ 1404196 w 2004340"/>
                    <a:gd name="connsiteY3" fmla="*/ 117086 h 1563048"/>
                    <a:gd name="connsiteX4" fmla="*/ 1442221 w 2004340"/>
                    <a:gd name="connsiteY4" fmla="*/ 85713 h 1563048"/>
                    <a:gd name="connsiteX5" fmla="*/ 2004340 w 2004340"/>
                    <a:gd name="connsiteY5" fmla="*/ 779872 h 1563048"/>
                    <a:gd name="connsiteX6" fmla="*/ 1839165 w 2004340"/>
                    <a:gd name="connsiteY6" fmla="*/ 929994 h 1563048"/>
                    <a:gd name="connsiteX7" fmla="*/ 1419276 w 2004340"/>
                    <a:gd name="connsiteY7" fmla="*/ 1491917 h 1563048"/>
                    <a:gd name="connsiteX8" fmla="*/ 1385011 w 2004340"/>
                    <a:gd name="connsiteY8" fmla="*/ 1563048 h 1563048"/>
                    <a:gd name="connsiteX9" fmla="*/ 0 w 2004340"/>
                    <a:gd name="connsiteY9" fmla="*/ 917207 h 1563048"/>
                    <a:gd name="connsiteX10" fmla="*/ 78033 w 2004340"/>
                    <a:gd name="connsiteY10" fmla="*/ 764849 h 1563048"/>
                    <a:gd name="connsiteX11" fmla="*/ 504758 w 2004340"/>
                    <a:gd name="connsiteY11" fmla="*/ 132895 h 1563048"/>
                    <a:gd name="connsiteX12" fmla="*/ 625541 w 2004340"/>
                    <a:gd name="connsiteY12" fmla="*/ 0 h 156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4340" h="1563048">
                      <a:moveTo>
                        <a:pt x="625541" y="0"/>
                      </a:moveTo>
                      <a:lnTo>
                        <a:pt x="663186" y="45626"/>
                      </a:lnTo>
                      <a:cubicBezTo>
                        <a:pt x="769089" y="151530"/>
                        <a:pt x="915393" y="217032"/>
                        <a:pt x="1076996" y="217032"/>
                      </a:cubicBezTo>
                      <a:cubicBezTo>
                        <a:pt x="1198198" y="217032"/>
                        <a:pt x="1310795" y="180187"/>
                        <a:pt x="1404196" y="117086"/>
                      </a:cubicBezTo>
                      <a:lnTo>
                        <a:pt x="1442221" y="85713"/>
                      </a:lnTo>
                      <a:lnTo>
                        <a:pt x="2004340" y="779872"/>
                      </a:lnTo>
                      <a:lnTo>
                        <a:pt x="1839165" y="929994"/>
                      </a:lnTo>
                      <a:cubicBezTo>
                        <a:pt x="1673691" y="1095468"/>
                        <a:pt x="1531890" y="1284614"/>
                        <a:pt x="1419276" y="1491917"/>
                      </a:cubicBezTo>
                      <a:lnTo>
                        <a:pt x="1385011" y="1563048"/>
                      </a:lnTo>
                      <a:lnTo>
                        <a:pt x="0" y="917207"/>
                      </a:lnTo>
                      <a:lnTo>
                        <a:pt x="78033" y="764849"/>
                      </a:lnTo>
                      <a:cubicBezTo>
                        <a:pt x="200073" y="540195"/>
                        <a:pt x="343200" y="328658"/>
                        <a:pt x="504758" y="132895"/>
                      </a:cubicBezTo>
                      <a:lnTo>
                        <a:pt x="62554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 name="Group 7">
                <a:extLst>
                  <a:ext uri="{FF2B5EF4-FFF2-40B4-BE49-F238E27FC236}">
                    <a16:creationId xmlns:a16="http://schemas.microsoft.com/office/drawing/2014/main" id="{4E4BAEF8-8B82-46A5-B914-9B7CA962007C}"/>
                  </a:ext>
                </a:extLst>
              </p:cNvPr>
              <p:cNvGrpSpPr/>
              <p:nvPr/>
            </p:nvGrpSpPr>
            <p:grpSpPr>
              <a:xfrm>
                <a:off x="8291230" y="3668007"/>
                <a:ext cx="1768513" cy="1749887"/>
                <a:chOff x="8291230" y="3668007"/>
                <a:chExt cx="1768513" cy="1749887"/>
              </a:xfrm>
            </p:grpSpPr>
            <p:sp>
              <p:nvSpPr>
                <p:cNvPr id="29" name="Freeform: Shape 28">
                  <a:extLst>
                    <a:ext uri="{FF2B5EF4-FFF2-40B4-BE49-F238E27FC236}">
                      <a16:creationId xmlns:a16="http://schemas.microsoft.com/office/drawing/2014/main" id="{3A220819-9679-4E25-A5A9-A907FA90A9CC}"/>
                    </a:ext>
                  </a:extLst>
                </p:cNvPr>
                <p:cNvSpPr/>
                <p:nvPr/>
              </p:nvSpPr>
              <p:spPr>
                <a:xfrm>
                  <a:off x="9512075" y="4874109"/>
                  <a:ext cx="547668" cy="543785"/>
                </a:xfrm>
                <a:custGeom>
                  <a:avLst/>
                  <a:gdLst>
                    <a:gd name="connsiteX0" fmla="*/ 509137 w 547668"/>
                    <a:gd name="connsiteY0" fmla="*/ 0 h 543785"/>
                    <a:gd name="connsiteX1" fmla="*/ 521820 w 547668"/>
                    <a:gd name="connsiteY1" fmla="*/ 88639 h 543785"/>
                    <a:gd name="connsiteX2" fmla="*/ 547668 w 547668"/>
                    <a:gd name="connsiteY2" fmla="*/ 543785 h 543785"/>
                    <a:gd name="connsiteX3" fmla="*/ 0 w 547668"/>
                    <a:gd name="connsiteY3" fmla="*/ 543785 h 543785"/>
                    <a:gd name="connsiteX4" fmla="*/ 8451 w 547668"/>
                    <a:gd name="connsiteY4" fmla="*/ 459952 h 543785"/>
                    <a:gd name="connsiteX5" fmla="*/ 463836 w 547668"/>
                    <a:gd name="connsiteY5" fmla="*/ 4567 h 543785"/>
                    <a:gd name="connsiteX6" fmla="*/ 509137 w 547668"/>
                    <a:gd name="connsiteY6" fmla="*/ 0 h 543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668" h="543785">
                      <a:moveTo>
                        <a:pt x="509137" y="0"/>
                      </a:moveTo>
                      <a:lnTo>
                        <a:pt x="521820" y="88639"/>
                      </a:lnTo>
                      <a:cubicBezTo>
                        <a:pt x="538895" y="237990"/>
                        <a:pt x="547668" y="389863"/>
                        <a:pt x="547668" y="543785"/>
                      </a:cubicBezTo>
                      <a:lnTo>
                        <a:pt x="0" y="543785"/>
                      </a:lnTo>
                      <a:lnTo>
                        <a:pt x="8451" y="459952"/>
                      </a:lnTo>
                      <a:cubicBezTo>
                        <a:pt x="55224" y="231375"/>
                        <a:pt x="235259" y="51340"/>
                        <a:pt x="463836" y="4567"/>
                      </a:cubicBezTo>
                      <a:lnTo>
                        <a:pt x="509137" y="0"/>
                      </a:lnTo>
                      <a:close/>
                    </a:path>
                  </a:pathLst>
                </a:custGeom>
                <a:solidFill>
                  <a:srgbClr val="002060"/>
                </a:solidFill>
                <a:ln>
                  <a:noFill/>
                </a:ln>
                <a:effectLst>
                  <a:innerShdw blurRad="63500" dist="50800" dir="13200000">
                    <a:prstClr val="black">
                      <a:alpha val="50000"/>
                    </a:prstClr>
                  </a:innerShdw>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5972E845-54D5-43C7-8C34-146FCCDF8E01}"/>
                    </a:ext>
                  </a:extLst>
                </p:cNvPr>
                <p:cNvSpPr/>
                <p:nvPr/>
              </p:nvSpPr>
              <p:spPr>
                <a:xfrm>
                  <a:off x="8291230" y="3668007"/>
                  <a:ext cx="1729983" cy="1749887"/>
                </a:xfrm>
                <a:custGeom>
                  <a:avLst/>
                  <a:gdLst>
                    <a:gd name="connsiteX0" fmla="*/ 1361543 w 1729983"/>
                    <a:gd name="connsiteY0" fmla="*/ 0 h 1749887"/>
                    <a:gd name="connsiteX1" fmla="*/ 1377646 w 1729983"/>
                    <a:gd name="connsiteY1" fmla="*/ 31440 h 1749887"/>
                    <a:gd name="connsiteX2" fmla="*/ 1710889 w 1729983"/>
                    <a:gd name="connsiteY2" fmla="*/ 1072665 h 1749887"/>
                    <a:gd name="connsiteX3" fmla="*/ 1729983 w 1729983"/>
                    <a:gd name="connsiteY3" fmla="*/ 1206102 h 1749887"/>
                    <a:gd name="connsiteX4" fmla="*/ 1684682 w 1729983"/>
                    <a:gd name="connsiteY4" fmla="*/ 1210669 h 1749887"/>
                    <a:gd name="connsiteX5" fmla="*/ 1229297 w 1729983"/>
                    <a:gd name="connsiteY5" fmla="*/ 1666054 h 1749887"/>
                    <a:gd name="connsiteX6" fmla="*/ 1220846 w 1729983"/>
                    <a:gd name="connsiteY6" fmla="*/ 1749887 h 1749887"/>
                    <a:gd name="connsiteX7" fmla="*/ 243171 w 1729983"/>
                    <a:gd name="connsiteY7" fmla="*/ 1749887 h 1749887"/>
                    <a:gd name="connsiteX8" fmla="*/ 243171 w 1729983"/>
                    <a:gd name="connsiteY8" fmla="*/ 1749886 h 1749887"/>
                    <a:gd name="connsiteX9" fmla="*/ 51549 w 1729983"/>
                    <a:gd name="connsiteY9" fmla="*/ 800751 h 1749887"/>
                    <a:gd name="connsiteX10" fmla="*/ 0 w 1729983"/>
                    <a:gd name="connsiteY10" fmla="*/ 693742 h 1749887"/>
                    <a:gd name="connsiteX11" fmla="*/ 1361543 w 1729983"/>
                    <a:gd name="connsiteY11" fmla="*/ 0 h 174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9983" h="1749887">
                      <a:moveTo>
                        <a:pt x="1361543" y="0"/>
                      </a:moveTo>
                      <a:lnTo>
                        <a:pt x="1377646" y="31440"/>
                      </a:lnTo>
                      <a:cubicBezTo>
                        <a:pt x="1534203" y="356351"/>
                        <a:pt x="1647747" y="705888"/>
                        <a:pt x="1710889" y="1072665"/>
                      </a:cubicBezTo>
                      <a:lnTo>
                        <a:pt x="1729983" y="1206102"/>
                      </a:lnTo>
                      <a:lnTo>
                        <a:pt x="1684682" y="1210669"/>
                      </a:lnTo>
                      <a:cubicBezTo>
                        <a:pt x="1456105" y="1257442"/>
                        <a:pt x="1276070" y="1437477"/>
                        <a:pt x="1229297" y="1666054"/>
                      </a:cubicBezTo>
                      <a:lnTo>
                        <a:pt x="1220846" y="1749887"/>
                      </a:lnTo>
                      <a:lnTo>
                        <a:pt x="243171" y="1749887"/>
                      </a:lnTo>
                      <a:lnTo>
                        <a:pt x="243171" y="1749886"/>
                      </a:lnTo>
                      <a:cubicBezTo>
                        <a:pt x="243171" y="1413213"/>
                        <a:pt x="174939" y="1092477"/>
                        <a:pt x="51549" y="800751"/>
                      </a:cubicBezTo>
                      <a:lnTo>
                        <a:pt x="0" y="693742"/>
                      </a:lnTo>
                      <a:lnTo>
                        <a:pt x="1361543" y="0"/>
                      </a:lnTo>
                      <a:close/>
                    </a:path>
                  </a:pathLst>
                </a:custGeom>
                <a:solidFill>
                  <a:srgbClr val="002060"/>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9" name="Group 8">
                <a:extLst>
                  <a:ext uri="{FF2B5EF4-FFF2-40B4-BE49-F238E27FC236}">
                    <a16:creationId xmlns:a16="http://schemas.microsoft.com/office/drawing/2014/main" id="{F64AA9D3-3575-4B7E-BB0F-004AFDDF8664}"/>
                  </a:ext>
                </a:extLst>
              </p:cNvPr>
              <p:cNvGrpSpPr/>
              <p:nvPr/>
            </p:nvGrpSpPr>
            <p:grpSpPr>
              <a:xfrm>
                <a:off x="2132257" y="3763795"/>
                <a:ext cx="1745692" cy="1654100"/>
                <a:chOff x="2132257" y="3763795"/>
                <a:chExt cx="1745692" cy="1654100"/>
              </a:xfrm>
            </p:grpSpPr>
            <p:sp>
              <p:nvSpPr>
                <p:cNvPr id="27" name="Freeform: Shape 26">
                  <a:extLst>
                    <a:ext uri="{FF2B5EF4-FFF2-40B4-BE49-F238E27FC236}">
                      <a16:creationId xmlns:a16="http://schemas.microsoft.com/office/drawing/2014/main" id="{08A0E21E-3CE3-4D20-B8D4-3833F9BECE3D}"/>
                    </a:ext>
                  </a:extLst>
                </p:cNvPr>
                <p:cNvSpPr/>
                <p:nvPr/>
              </p:nvSpPr>
              <p:spPr>
                <a:xfrm>
                  <a:off x="2294697" y="3763795"/>
                  <a:ext cx="756870" cy="582731"/>
                </a:xfrm>
                <a:custGeom>
                  <a:avLst/>
                  <a:gdLst>
                    <a:gd name="connsiteX0" fmla="*/ 199338 w 756870"/>
                    <a:gd name="connsiteY0" fmla="*/ 0 h 582731"/>
                    <a:gd name="connsiteX1" fmla="*/ 756870 w 756870"/>
                    <a:gd name="connsiteY1" fmla="*/ 259981 h 582731"/>
                    <a:gd name="connsiteX2" fmla="*/ 721139 w 756870"/>
                    <a:gd name="connsiteY2" fmla="*/ 325810 h 582731"/>
                    <a:gd name="connsiteX3" fmla="*/ 237929 w 756870"/>
                    <a:gd name="connsiteY3" fmla="*/ 582731 h 582731"/>
                    <a:gd name="connsiteX4" fmla="*/ 11104 w 756870"/>
                    <a:gd name="connsiteY4" fmla="*/ 536937 h 582731"/>
                    <a:gd name="connsiteX5" fmla="*/ 0 w 756870"/>
                    <a:gd name="connsiteY5" fmla="*/ 530910 h 582731"/>
                    <a:gd name="connsiteX6" fmla="*/ 15762 w 756870"/>
                    <a:gd name="connsiteY6" fmla="*/ 475404 h 582731"/>
                    <a:gd name="connsiteX7" fmla="*/ 149051 w 756870"/>
                    <a:gd name="connsiteY7" fmla="*/ 111232 h 582731"/>
                    <a:gd name="connsiteX8" fmla="*/ 199338 w 756870"/>
                    <a:gd name="connsiteY8" fmla="*/ 0 h 58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6870" h="582731">
                      <a:moveTo>
                        <a:pt x="199338" y="0"/>
                      </a:moveTo>
                      <a:lnTo>
                        <a:pt x="756870" y="259981"/>
                      </a:lnTo>
                      <a:lnTo>
                        <a:pt x="721139" y="325810"/>
                      </a:lnTo>
                      <a:cubicBezTo>
                        <a:pt x="616418" y="480818"/>
                        <a:pt x="439075" y="582731"/>
                        <a:pt x="237929" y="582731"/>
                      </a:cubicBezTo>
                      <a:cubicBezTo>
                        <a:pt x="157471" y="582731"/>
                        <a:pt x="80821" y="566425"/>
                        <a:pt x="11104" y="536937"/>
                      </a:cubicBezTo>
                      <a:lnTo>
                        <a:pt x="0" y="530910"/>
                      </a:lnTo>
                      <a:lnTo>
                        <a:pt x="15762" y="475404"/>
                      </a:lnTo>
                      <a:cubicBezTo>
                        <a:pt x="54367" y="351287"/>
                        <a:pt x="98907" y="229786"/>
                        <a:pt x="149051" y="111232"/>
                      </a:cubicBezTo>
                      <a:lnTo>
                        <a:pt x="199338" y="0"/>
                      </a:lnTo>
                      <a:close/>
                    </a:path>
                  </a:pathLst>
                </a:custGeom>
                <a:solidFill>
                  <a:srgbClr val="9FBFFF"/>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A3DB5780-DA33-4F43-BEAC-EE50B4DA7FA4}"/>
                    </a:ext>
                  </a:extLst>
                </p:cNvPr>
                <p:cNvSpPr/>
                <p:nvPr/>
              </p:nvSpPr>
              <p:spPr>
                <a:xfrm>
                  <a:off x="2132257" y="4023776"/>
                  <a:ext cx="1745692" cy="1394119"/>
                </a:xfrm>
                <a:custGeom>
                  <a:avLst/>
                  <a:gdLst>
                    <a:gd name="connsiteX0" fmla="*/ 919310 w 1745692"/>
                    <a:gd name="connsiteY0" fmla="*/ 0 h 1394119"/>
                    <a:gd name="connsiteX1" fmla="*/ 1745692 w 1745692"/>
                    <a:gd name="connsiteY1" fmla="*/ 385349 h 1394119"/>
                    <a:gd name="connsiteX2" fmla="*/ 1716965 w 1745692"/>
                    <a:gd name="connsiteY2" fmla="*/ 444983 h 1394119"/>
                    <a:gd name="connsiteX3" fmla="*/ 1525343 w 1745692"/>
                    <a:gd name="connsiteY3" fmla="*/ 1394118 h 1394119"/>
                    <a:gd name="connsiteX4" fmla="*/ 1525343 w 1745692"/>
                    <a:gd name="connsiteY4" fmla="*/ 1394119 h 1394119"/>
                    <a:gd name="connsiteX5" fmla="*/ 0 w 1745692"/>
                    <a:gd name="connsiteY5" fmla="*/ 1394119 h 1394119"/>
                    <a:gd name="connsiteX6" fmla="*/ 124789 w 1745692"/>
                    <a:gd name="connsiteY6" fmla="*/ 403518 h 1394119"/>
                    <a:gd name="connsiteX7" fmla="*/ 162440 w 1745692"/>
                    <a:gd name="connsiteY7" fmla="*/ 270929 h 1394119"/>
                    <a:gd name="connsiteX8" fmla="*/ 173544 w 1745692"/>
                    <a:gd name="connsiteY8" fmla="*/ 276956 h 1394119"/>
                    <a:gd name="connsiteX9" fmla="*/ 400369 w 1745692"/>
                    <a:gd name="connsiteY9" fmla="*/ 322750 h 1394119"/>
                    <a:gd name="connsiteX10" fmla="*/ 883579 w 1745692"/>
                    <a:gd name="connsiteY10" fmla="*/ 65829 h 1394119"/>
                    <a:gd name="connsiteX11" fmla="*/ 919310 w 1745692"/>
                    <a:gd name="connsiteY11" fmla="*/ 0 h 139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5692" h="1394119">
                      <a:moveTo>
                        <a:pt x="919310" y="0"/>
                      </a:moveTo>
                      <a:lnTo>
                        <a:pt x="1745692" y="385349"/>
                      </a:lnTo>
                      <a:lnTo>
                        <a:pt x="1716965" y="444983"/>
                      </a:lnTo>
                      <a:cubicBezTo>
                        <a:pt x="1593575" y="736709"/>
                        <a:pt x="1525343" y="1057445"/>
                        <a:pt x="1525343" y="1394118"/>
                      </a:cubicBezTo>
                      <a:lnTo>
                        <a:pt x="1525343" y="1394119"/>
                      </a:lnTo>
                      <a:lnTo>
                        <a:pt x="0" y="1394119"/>
                      </a:lnTo>
                      <a:cubicBezTo>
                        <a:pt x="0" y="1052070"/>
                        <a:pt x="43326" y="720140"/>
                        <a:pt x="124789" y="403518"/>
                      </a:cubicBezTo>
                      <a:lnTo>
                        <a:pt x="162440" y="270929"/>
                      </a:lnTo>
                      <a:lnTo>
                        <a:pt x="173544" y="276956"/>
                      </a:lnTo>
                      <a:cubicBezTo>
                        <a:pt x="243261" y="306444"/>
                        <a:pt x="319911" y="322750"/>
                        <a:pt x="400369" y="322750"/>
                      </a:cubicBezTo>
                      <a:cubicBezTo>
                        <a:pt x="601515" y="322750"/>
                        <a:pt x="778858" y="220837"/>
                        <a:pt x="883579" y="65829"/>
                      </a:cubicBezTo>
                      <a:lnTo>
                        <a:pt x="919310" y="0"/>
                      </a:lnTo>
                      <a:close/>
                    </a:path>
                  </a:pathLst>
                </a:custGeom>
                <a:solidFill>
                  <a:srgbClr val="9FBFFF"/>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7EE890B9-B2B1-4B52-AE03-510F589B1969}"/>
                  </a:ext>
                </a:extLst>
              </p:cNvPr>
              <p:cNvGrpSpPr/>
              <p:nvPr/>
            </p:nvGrpSpPr>
            <p:grpSpPr>
              <a:xfrm>
                <a:off x="3657601" y="2979493"/>
                <a:ext cx="4876800" cy="2600939"/>
                <a:chOff x="3657601" y="2979493"/>
                <a:chExt cx="4876800" cy="2600939"/>
              </a:xfrm>
            </p:grpSpPr>
            <p:grpSp>
              <p:nvGrpSpPr>
                <p:cNvPr id="11" name="Group 10">
                  <a:extLst>
                    <a:ext uri="{FF2B5EF4-FFF2-40B4-BE49-F238E27FC236}">
                      <a16:creationId xmlns:a16="http://schemas.microsoft.com/office/drawing/2014/main" id="{19FE7808-81B9-4A09-8470-842129323761}"/>
                    </a:ext>
                  </a:extLst>
                </p:cNvPr>
                <p:cNvGrpSpPr/>
                <p:nvPr/>
              </p:nvGrpSpPr>
              <p:grpSpPr>
                <a:xfrm>
                  <a:off x="5235031" y="5516929"/>
                  <a:ext cx="1600200" cy="63503"/>
                  <a:chOff x="0" y="-5"/>
                  <a:chExt cx="3245473" cy="128794"/>
                </a:xfrm>
              </p:grpSpPr>
              <p:sp>
                <p:nvSpPr>
                  <p:cNvPr id="20" name="Rectangle 19">
                    <a:extLst>
                      <a:ext uri="{FF2B5EF4-FFF2-40B4-BE49-F238E27FC236}">
                        <a16:creationId xmlns:a16="http://schemas.microsoft.com/office/drawing/2014/main" id="{C21282B8-BF31-4CE4-AFD7-DEE703CEA796}"/>
                      </a:ext>
                    </a:extLst>
                  </p:cNvPr>
                  <p:cNvSpPr/>
                  <p:nvPr/>
                </p:nvSpPr>
                <p:spPr>
                  <a:xfrm>
                    <a:off x="0" y="0"/>
                    <a:ext cx="463639" cy="128789"/>
                  </a:xfrm>
                  <a:prstGeom prst="rect">
                    <a:avLst/>
                  </a:prstGeom>
                  <a:solidFill>
                    <a:srgbClr val="9F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A0B0FB1F-F6AC-4007-8271-5701657EC856}"/>
                      </a:ext>
                    </a:extLst>
                  </p:cNvPr>
                  <p:cNvSpPr/>
                  <p:nvPr/>
                </p:nvSpPr>
                <p:spPr>
                  <a:xfrm>
                    <a:off x="463639" y="-1"/>
                    <a:ext cx="463639" cy="128789"/>
                  </a:xfrm>
                  <a:prstGeom prst="rect">
                    <a:avLst/>
                  </a:prstGeom>
                  <a:solidFill>
                    <a:srgbClr val="659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B0DDE749-C305-494E-97B2-2C630C041269}"/>
                      </a:ext>
                    </a:extLst>
                  </p:cNvPr>
                  <p:cNvSpPr/>
                  <p:nvPr/>
                </p:nvSpPr>
                <p:spPr>
                  <a:xfrm>
                    <a:off x="927278" y="-2"/>
                    <a:ext cx="463639" cy="128789"/>
                  </a:xfrm>
                  <a:prstGeom prst="rect">
                    <a:avLst/>
                  </a:prstGeom>
                  <a:solidFill>
                    <a:srgbClr val="2F7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74013DD2-5F74-40E7-8677-44DC34075053}"/>
                      </a:ext>
                    </a:extLst>
                  </p:cNvPr>
                  <p:cNvSpPr/>
                  <p:nvPr/>
                </p:nvSpPr>
                <p:spPr>
                  <a:xfrm>
                    <a:off x="1390917" y="-3"/>
                    <a:ext cx="463639" cy="128789"/>
                  </a:xfrm>
                  <a:prstGeom prst="rect">
                    <a:avLst/>
                  </a:prstGeom>
                  <a:solidFill>
                    <a:srgbClr val="055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A055DE8F-A3A5-4E38-BA84-3DE05CB29B50}"/>
                      </a:ext>
                    </a:extLst>
                  </p:cNvPr>
                  <p:cNvSpPr/>
                  <p:nvPr/>
                </p:nvSpPr>
                <p:spPr>
                  <a:xfrm>
                    <a:off x="1854556" y="-4"/>
                    <a:ext cx="463639" cy="128789"/>
                  </a:xfrm>
                  <a:prstGeom prst="rect">
                    <a:avLst/>
                  </a:prstGeom>
                  <a:solidFill>
                    <a:srgbClr val="0045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4B26DF93-2640-4785-B232-63CFC6B1F568}"/>
                      </a:ext>
                    </a:extLst>
                  </p:cNvPr>
                  <p:cNvSpPr/>
                  <p:nvPr/>
                </p:nvSpPr>
                <p:spPr>
                  <a:xfrm>
                    <a:off x="2318195" y="-5"/>
                    <a:ext cx="463639" cy="128789"/>
                  </a:xfrm>
                  <a:prstGeom prst="rect">
                    <a:avLst/>
                  </a:prstGeom>
                  <a:solidFill>
                    <a:srgbClr val="0033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2B8D733E-A7D1-4D54-9A22-E93ACC66FB4A}"/>
                      </a:ext>
                    </a:extLst>
                  </p:cNvPr>
                  <p:cNvSpPr/>
                  <p:nvPr/>
                </p:nvSpPr>
                <p:spPr>
                  <a:xfrm>
                    <a:off x="2781834" y="0"/>
                    <a:ext cx="463639" cy="12878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 name="Freeform: Shape 11">
                  <a:extLst>
                    <a:ext uri="{FF2B5EF4-FFF2-40B4-BE49-F238E27FC236}">
                      <a16:creationId xmlns:a16="http://schemas.microsoft.com/office/drawing/2014/main" id="{B4D10D75-2C68-4668-ADD7-25AA3597E541}"/>
                    </a:ext>
                  </a:extLst>
                </p:cNvPr>
                <p:cNvSpPr/>
                <p:nvPr/>
              </p:nvSpPr>
              <p:spPr>
                <a:xfrm>
                  <a:off x="5543746" y="2979493"/>
                  <a:ext cx="973852" cy="507722"/>
                </a:xfrm>
                <a:custGeom>
                  <a:avLst/>
                  <a:gdLst>
                    <a:gd name="connsiteX0" fmla="*/ 552254 w 973852"/>
                    <a:gd name="connsiteY0" fmla="*/ 0 h 507722"/>
                    <a:gd name="connsiteX1" fmla="*/ 801566 w 973852"/>
                    <a:gd name="connsiteY1" fmla="*/ 12589 h 507722"/>
                    <a:gd name="connsiteX2" fmla="*/ 973852 w 973852"/>
                    <a:gd name="connsiteY2" fmla="*/ 38883 h 507722"/>
                    <a:gd name="connsiteX3" fmla="*/ 878881 w 973852"/>
                    <a:gd name="connsiteY3" fmla="*/ 485685 h 507722"/>
                    <a:gd name="connsiteX4" fmla="*/ 754891 w 973852"/>
                    <a:gd name="connsiteY4" fmla="*/ 466761 h 507722"/>
                    <a:gd name="connsiteX5" fmla="*/ 552256 w 973852"/>
                    <a:gd name="connsiteY5" fmla="*/ 456529 h 507722"/>
                    <a:gd name="connsiteX6" fmla="*/ 152840 w 973852"/>
                    <a:gd name="connsiteY6" fmla="*/ 496794 h 507722"/>
                    <a:gd name="connsiteX7" fmla="*/ 110338 w 973852"/>
                    <a:gd name="connsiteY7" fmla="*/ 507722 h 507722"/>
                    <a:gd name="connsiteX8" fmla="*/ 0 w 973852"/>
                    <a:gd name="connsiteY8" fmla="*/ 65181 h 507722"/>
                    <a:gd name="connsiteX9" fmla="*/ 60831 w 973852"/>
                    <a:gd name="connsiteY9" fmla="*/ 49540 h 507722"/>
                    <a:gd name="connsiteX10" fmla="*/ 552254 w 973852"/>
                    <a:gd name="connsiteY10" fmla="*/ 0 h 50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3852" h="507722">
                      <a:moveTo>
                        <a:pt x="552254" y="0"/>
                      </a:moveTo>
                      <a:cubicBezTo>
                        <a:pt x="636422" y="0"/>
                        <a:pt x="719595" y="4264"/>
                        <a:pt x="801566" y="12589"/>
                      </a:cubicBezTo>
                      <a:lnTo>
                        <a:pt x="973852" y="38883"/>
                      </a:lnTo>
                      <a:lnTo>
                        <a:pt x="878881" y="485685"/>
                      </a:lnTo>
                      <a:lnTo>
                        <a:pt x="754891" y="466761"/>
                      </a:lnTo>
                      <a:cubicBezTo>
                        <a:pt x="688266" y="459995"/>
                        <a:pt x="620666" y="456529"/>
                        <a:pt x="552256" y="456529"/>
                      </a:cubicBezTo>
                      <a:cubicBezTo>
                        <a:pt x="415437" y="456529"/>
                        <a:pt x="281855" y="470393"/>
                        <a:pt x="152840" y="496794"/>
                      </a:cubicBezTo>
                      <a:lnTo>
                        <a:pt x="110338" y="507722"/>
                      </a:lnTo>
                      <a:lnTo>
                        <a:pt x="0" y="65181"/>
                      </a:lnTo>
                      <a:lnTo>
                        <a:pt x="60831" y="49540"/>
                      </a:lnTo>
                      <a:cubicBezTo>
                        <a:pt x="219566" y="17058"/>
                        <a:pt x="383918" y="0"/>
                        <a:pt x="552254"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31DEF836-E0F6-4BCD-8568-5A09B0C3F664}"/>
                    </a:ext>
                  </a:extLst>
                </p:cNvPr>
                <p:cNvSpPr/>
                <p:nvPr/>
              </p:nvSpPr>
              <p:spPr>
                <a:xfrm>
                  <a:off x="6512800" y="3034249"/>
                  <a:ext cx="990515" cy="758777"/>
                </a:xfrm>
                <a:custGeom>
                  <a:avLst/>
                  <a:gdLst>
                    <a:gd name="connsiteX0" fmla="*/ 94908 w 990515"/>
                    <a:gd name="connsiteY0" fmla="*/ 0 h 758777"/>
                    <a:gd name="connsiteX1" fmla="*/ 308307 w 990515"/>
                    <a:gd name="connsiteY1" fmla="*/ 54871 h 758777"/>
                    <a:gd name="connsiteX2" fmla="*/ 946534 w 990515"/>
                    <a:gd name="connsiteY2" fmla="*/ 361685 h 758777"/>
                    <a:gd name="connsiteX3" fmla="*/ 990515 w 990515"/>
                    <a:gd name="connsiteY3" fmla="*/ 394573 h 758777"/>
                    <a:gd name="connsiteX4" fmla="*/ 716067 w 990515"/>
                    <a:gd name="connsiteY4" fmla="*/ 758777 h 758777"/>
                    <a:gd name="connsiteX5" fmla="*/ 691287 w 990515"/>
                    <a:gd name="connsiteY5" fmla="*/ 740247 h 758777"/>
                    <a:gd name="connsiteX6" fmla="*/ 172551 w 990515"/>
                    <a:gd name="connsiteY6" fmla="*/ 490875 h 758777"/>
                    <a:gd name="connsiteX7" fmla="*/ 0 w 990515"/>
                    <a:gd name="connsiteY7" fmla="*/ 446508 h 758777"/>
                    <a:gd name="connsiteX8" fmla="*/ 94908 w 990515"/>
                    <a:gd name="connsiteY8" fmla="*/ 0 h 75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0515" h="758777">
                      <a:moveTo>
                        <a:pt x="94908" y="0"/>
                      </a:moveTo>
                      <a:lnTo>
                        <a:pt x="308307" y="54871"/>
                      </a:lnTo>
                      <a:cubicBezTo>
                        <a:pt x="537367" y="126116"/>
                        <a:pt x="751948" y="230226"/>
                        <a:pt x="946534" y="361685"/>
                      </a:cubicBezTo>
                      <a:lnTo>
                        <a:pt x="990515" y="394573"/>
                      </a:lnTo>
                      <a:lnTo>
                        <a:pt x="716067" y="758777"/>
                      </a:lnTo>
                      <a:lnTo>
                        <a:pt x="691287" y="740247"/>
                      </a:lnTo>
                      <a:cubicBezTo>
                        <a:pt x="533132" y="633400"/>
                        <a:pt x="358726" y="548782"/>
                        <a:pt x="172551" y="490875"/>
                      </a:cubicBezTo>
                      <a:lnTo>
                        <a:pt x="0" y="446508"/>
                      </a:lnTo>
                      <a:lnTo>
                        <a:pt x="94908"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5EE551DA-1B14-45DB-A829-DD36B147DAC5}"/>
                    </a:ext>
                  </a:extLst>
                </p:cNvPr>
                <p:cNvSpPr/>
                <p:nvPr/>
              </p:nvSpPr>
              <p:spPr>
                <a:xfrm>
                  <a:off x="4609604" y="3067447"/>
                  <a:ext cx="955919" cy="775181"/>
                </a:xfrm>
                <a:custGeom>
                  <a:avLst/>
                  <a:gdLst>
                    <a:gd name="connsiteX0" fmla="*/ 845582 w 955919"/>
                    <a:gd name="connsiteY0" fmla="*/ 0 h 775181"/>
                    <a:gd name="connsiteX1" fmla="*/ 955919 w 955919"/>
                    <a:gd name="connsiteY1" fmla="*/ 442541 h 775181"/>
                    <a:gd name="connsiteX2" fmla="*/ 897051 w 955919"/>
                    <a:gd name="connsiteY2" fmla="*/ 457677 h 775181"/>
                    <a:gd name="connsiteX3" fmla="*/ 378316 w 955919"/>
                    <a:gd name="connsiteY3" fmla="*/ 707049 h 775181"/>
                    <a:gd name="connsiteX4" fmla="*/ 287204 w 955919"/>
                    <a:gd name="connsiteY4" fmla="*/ 775181 h 775181"/>
                    <a:gd name="connsiteX5" fmla="*/ 0 w 955919"/>
                    <a:gd name="connsiteY5" fmla="*/ 420513 h 775181"/>
                    <a:gd name="connsiteX6" fmla="*/ 123064 w 955919"/>
                    <a:gd name="connsiteY6" fmla="*/ 328487 h 775181"/>
                    <a:gd name="connsiteX7" fmla="*/ 761291 w 955919"/>
                    <a:gd name="connsiteY7" fmla="*/ 21673 h 775181"/>
                    <a:gd name="connsiteX8" fmla="*/ 845582 w 955919"/>
                    <a:gd name="connsiteY8" fmla="*/ 0 h 77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5919" h="775181">
                      <a:moveTo>
                        <a:pt x="845582" y="0"/>
                      </a:moveTo>
                      <a:lnTo>
                        <a:pt x="955919" y="442541"/>
                      </a:lnTo>
                      <a:lnTo>
                        <a:pt x="897051" y="457677"/>
                      </a:lnTo>
                      <a:cubicBezTo>
                        <a:pt x="710877" y="515584"/>
                        <a:pt x="536470" y="600202"/>
                        <a:pt x="378316" y="707049"/>
                      </a:cubicBezTo>
                      <a:lnTo>
                        <a:pt x="287204" y="775181"/>
                      </a:lnTo>
                      <a:lnTo>
                        <a:pt x="0" y="420513"/>
                      </a:lnTo>
                      <a:lnTo>
                        <a:pt x="123064" y="328487"/>
                      </a:lnTo>
                      <a:cubicBezTo>
                        <a:pt x="317650" y="197028"/>
                        <a:pt x="532231" y="92918"/>
                        <a:pt x="761291" y="21673"/>
                      </a:cubicBezTo>
                      <a:lnTo>
                        <a:pt x="845582"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E328D38E-1B71-47CE-B4DE-6DFAFFE50113}"/>
                    </a:ext>
                  </a:extLst>
                </p:cNvPr>
                <p:cNvSpPr/>
                <p:nvPr/>
              </p:nvSpPr>
              <p:spPr>
                <a:xfrm>
                  <a:off x="7302097" y="3483583"/>
                  <a:ext cx="949438" cy="1002879"/>
                </a:xfrm>
                <a:custGeom>
                  <a:avLst/>
                  <a:gdLst>
                    <a:gd name="connsiteX0" fmla="*/ 274447 w 949438"/>
                    <a:gd name="connsiteY0" fmla="*/ 0 h 1002879"/>
                    <a:gd name="connsiteX1" fmla="*/ 344952 w 949438"/>
                    <a:gd name="connsiteY1" fmla="*/ 52723 h 1002879"/>
                    <a:gd name="connsiteX2" fmla="*/ 938001 w 949438"/>
                    <a:gd name="connsiteY2" fmla="*/ 772025 h 1002879"/>
                    <a:gd name="connsiteX3" fmla="*/ 949438 w 949438"/>
                    <a:gd name="connsiteY3" fmla="*/ 795767 h 1002879"/>
                    <a:gd name="connsiteX4" fmla="*/ 542957 w 949438"/>
                    <a:gd name="connsiteY4" fmla="*/ 1002879 h 1002879"/>
                    <a:gd name="connsiteX5" fmla="*/ 536576 w 949438"/>
                    <a:gd name="connsiteY5" fmla="*/ 989634 h 1002879"/>
                    <a:gd name="connsiteX6" fmla="*/ 54560 w 949438"/>
                    <a:gd name="connsiteY6" fmla="*/ 405003 h 1002879"/>
                    <a:gd name="connsiteX7" fmla="*/ 0 w 949438"/>
                    <a:gd name="connsiteY7" fmla="*/ 364204 h 1002879"/>
                    <a:gd name="connsiteX8" fmla="*/ 274447 w 949438"/>
                    <a:gd name="connsiteY8" fmla="*/ 0 h 1002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438" h="1002879">
                      <a:moveTo>
                        <a:pt x="274447" y="0"/>
                      </a:moveTo>
                      <a:lnTo>
                        <a:pt x="344952" y="52723"/>
                      </a:lnTo>
                      <a:cubicBezTo>
                        <a:pt x="585809" y="251496"/>
                        <a:pt x="787850" y="495621"/>
                        <a:pt x="938001" y="772025"/>
                      </a:cubicBezTo>
                      <a:lnTo>
                        <a:pt x="949438" y="795767"/>
                      </a:lnTo>
                      <a:lnTo>
                        <a:pt x="542957" y="1002879"/>
                      </a:lnTo>
                      <a:lnTo>
                        <a:pt x="536576" y="989634"/>
                      </a:lnTo>
                      <a:cubicBezTo>
                        <a:pt x="414537" y="764980"/>
                        <a:pt x="250322" y="566561"/>
                        <a:pt x="54560" y="405003"/>
                      </a:cubicBezTo>
                      <a:lnTo>
                        <a:pt x="0" y="364204"/>
                      </a:lnTo>
                      <a:lnTo>
                        <a:pt x="27444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44D88078-B7AC-4B50-AEA0-35E837503F83}"/>
                    </a:ext>
                  </a:extLst>
                </p:cNvPr>
                <p:cNvSpPr/>
                <p:nvPr/>
              </p:nvSpPr>
              <p:spPr>
                <a:xfrm>
                  <a:off x="3917638" y="3543563"/>
                  <a:ext cx="906773" cy="975945"/>
                </a:xfrm>
                <a:custGeom>
                  <a:avLst/>
                  <a:gdLst>
                    <a:gd name="connsiteX0" fmla="*/ 619329 w 906773"/>
                    <a:gd name="connsiteY0" fmla="*/ 0 h 975945"/>
                    <a:gd name="connsiteX1" fmla="*/ 906773 w 906773"/>
                    <a:gd name="connsiteY1" fmla="*/ 354964 h 975945"/>
                    <a:gd name="connsiteX2" fmla="*/ 776969 w 906773"/>
                    <a:gd name="connsiteY2" fmla="*/ 472937 h 975945"/>
                    <a:gd name="connsiteX3" fmla="*/ 435693 w 906773"/>
                    <a:gd name="connsiteY3" fmla="*/ 929654 h 975945"/>
                    <a:gd name="connsiteX4" fmla="*/ 413394 w 906773"/>
                    <a:gd name="connsiteY4" fmla="*/ 975945 h 975945"/>
                    <a:gd name="connsiteX5" fmla="*/ 0 w 906773"/>
                    <a:gd name="connsiteY5" fmla="*/ 783176 h 975945"/>
                    <a:gd name="connsiteX6" fmla="*/ 34265 w 906773"/>
                    <a:gd name="connsiteY6" fmla="*/ 712045 h 975945"/>
                    <a:gd name="connsiteX7" fmla="*/ 454154 w 906773"/>
                    <a:gd name="connsiteY7" fmla="*/ 150122 h 975945"/>
                    <a:gd name="connsiteX8" fmla="*/ 619329 w 906773"/>
                    <a:gd name="connsiteY8" fmla="*/ 0 h 97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6773" h="975945">
                      <a:moveTo>
                        <a:pt x="619329" y="0"/>
                      </a:moveTo>
                      <a:lnTo>
                        <a:pt x="906773" y="354964"/>
                      </a:lnTo>
                      <a:lnTo>
                        <a:pt x="776969" y="472937"/>
                      </a:lnTo>
                      <a:cubicBezTo>
                        <a:pt x="642476" y="607430"/>
                        <a:pt x="527223" y="761163"/>
                        <a:pt x="435693" y="929654"/>
                      </a:cubicBezTo>
                      <a:lnTo>
                        <a:pt x="413394" y="975945"/>
                      </a:lnTo>
                      <a:lnTo>
                        <a:pt x="0" y="783176"/>
                      </a:lnTo>
                      <a:lnTo>
                        <a:pt x="34265" y="712045"/>
                      </a:lnTo>
                      <a:cubicBezTo>
                        <a:pt x="146879" y="504742"/>
                        <a:pt x="288680" y="315596"/>
                        <a:pt x="454154" y="150122"/>
                      </a:cubicBezTo>
                      <a:lnTo>
                        <a:pt x="619329"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DDA5375A-3A5B-41DF-BE83-4E05D9C52AA1}"/>
                    </a:ext>
                  </a:extLst>
                </p:cNvPr>
                <p:cNvSpPr/>
                <p:nvPr/>
              </p:nvSpPr>
              <p:spPr>
                <a:xfrm>
                  <a:off x="7884748" y="4361750"/>
                  <a:ext cx="649653" cy="1056145"/>
                </a:xfrm>
                <a:custGeom>
                  <a:avLst/>
                  <a:gdLst>
                    <a:gd name="connsiteX0" fmla="*/ 406482 w 649653"/>
                    <a:gd name="connsiteY0" fmla="*/ 0 h 1056145"/>
                    <a:gd name="connsiteX1" fmla="*/ 458031 w 649653"/>
                    <a:gd name="connsiteY1" fmla="*/ 107009 h 1056145"/>
                    <a:gd name="connsiteX2" fmla="*/ 649653 w 649653"/>
                    <a:gd name="connsiteY2" fmla="*/ 1056144 h 1056145"/>
                    <a:gd name="connsiteX3" fmla="*/ 649653 w 649653"/>
                    <a:gd name="connsiteY3" fmla="*/ 1056145 h 1056145"/>
                    <a:gd name="connsiteX4" fmla="*/ 193126 w 649653"/>
                    <a:gd name="connsiteY4" fmla="*/ 1056145 h 1056145"/>
                    <a:gd name="connsiteX5" fmla="*/ 37381 w 649653"/>
                    <a:gd name="connsiteY5" fmla="*/ 284711 h 1056145"/>
                    <a:gd name="connsiteX6" fmla="*/ 0 w 649653"/>
                    <a:gd name="connsiteY6" fmla="*/ 207113 h 1056145"/>
                    <a:gd name="connsiteX7" fmla="*/ 406482 w 649653"/>
                    <a:gd name="connsiteY7" fmla="*/ 0 h 1056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9653" h="1056145">
                      <a:moveTo>
                        <a:pt x="406482" y="0"/>
                      </a:moveTo>
                      <a:lnTo>
                        <a:pt x="458031" y="107009"/>
                      </a:lnTo>
                      <a:cubicBezTo>
                        <a:pt x="581421" y="398735"/>
                        <a:pt x="649653" y="719471"/>
                        <a:pt x="649653" y="1056144"/>
                      </a:cubicBezTo>
                      <a:lnTo>
                        <a:pt x="649653" y="1056145"/>
                      </a:lnTo>
                      <a:lnTo>
                        <a:pt x="193126" y="1056145"/>
                      </a:lnTo>
                      <a:cubicBezTo>
                        <a:pt x="193126" y="782506"/>
                        <a:pt x="137669" y="521819"/>
                        <a:pt x="37381" y="284711"/>
                      </a:cubicBezTo>
                      <a:lnTo>
                        <a:pt x="0" y="207113"/>
                      </a:lnTo>
                      <a:lnTo>
                        <a:pt x="406482" y="0"/>
                      </a:lnTo>
                      <a:close/>
                    </a:path>
                  </a:pathLst>
                </a:custGeom>
                <a:solidFill>
                  <a:schemeClr val="bg1">
                    <a:lumMod val="95000"/>
                  </a:schemeClr>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288B2113-FE72-462C-921E-CCB080379991}"/>
                    </a:ext>
                  </a:extLst>
                </p:cNvPr>
                <p:cNvSpPr/>
                <p:nvPr/>
              </p:nvSpPr>
              <p:spPr>
                <a:xfrm>
                  <a:off x="3657601" y="4409124"/>
                  <a:ext cx="633743" cy="1008770"/>
                </a:xfrm>
                <a:custGeom>
                  <a:avLst/>
                  <a:gdLst>
                    <a:gd name="connsiteX0" fmla="*/ 220349 w 633743"/>
                    <a:gd name="connsiteY0" fmla="*/ 0 h 1008770"/>
                    <a:gd name="connsiteX1" fmla="*/ 633743 w 633743"/>
                    <a:gd name="connsiteY1" fmla="*/ 192769 h 1008770"/>
                    <a:gd name="connsiteX2" fmla="*/ 612274 w 633743"/>
                    <a:gd name="connsiteY2" fmla="*/ 237336 h 1008770"/>
                    <a:gd name="connsiteX3" fmla="*/ 456529 w 633743"/>
                    <a:gd name="connsiteY3" fmla="*/ 1008770 h 1008770"/>
                    <a:gd name="connsiteX4" fmla="*/ 0 w 633743"/>
                    <a:gd name="connsiteY4" fmla="*/ 1008770 h 1008770"/>
                    <a:gd name="connsiteX5" fmla="*/ 0 w 633743"/>
                    <a:gd name="connsiteY5" fmla="*/ 1008769 h 1008770"/>
                    <a:gd name="connsiteX6" fmla="*/ 191622 w 633743"/>
                    <a:gd name="connsiteY6" fmla="*/ 59634 h 1008770"/>
                    <a:gd name="connsiteX7" fmla="*/ 220349 w 633743"/>
                    <a:gd name="connsiteY7" fmla="*/ 0 h 100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3743" h="1008770">
                      <a:moveTo>
                        <a:pt x="220349" y="0"/>
                      </a:moveTo>
                      <a:lnTo>
                        <a:pt x="633743" y="192769"/>
                      </a:lnTo>
                      <a:lnTo>
                        <a:pt x="612274" y="237336"/>
                      </a:lnTo>
                      <a:cubicBezTo>
                        <a:pt x="511986" y="474444"/>
                        <a:pt x="456529" y="735131"/>
                        <a:pt x="456529" y="1008770"/>
                      </a:cubicBezTo>
                      <a:lnTo>
                        <a:pt x="0" y="1008770"/>
                      </a:lnTo>
                      <a:lnTo>
                        <a:pt x="0" y="1008769"/>
                      </a:lnTo>
                      <a:cubicBezTo>
                        <a:pt x="0" y="672096"/>
                        <a:pt x="68232" y="351360"/>
                        <a:pt x="191622" y="59634"/>
                      </a:cubicBezTo>
                      <a:lnTo>
                        <a:pt x="220349" y="0"/>
                      </a:lnTo>
                      <a:close/>
                    </a:path>
                  </a:pathLst>
                </a:custGeom>
                <a:solidFill>
                  <a:schemeClr val="bg1">
                    <a:lumMod val="95000"/>
                  </a:schemeClr>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01423B2D-A673-4892-9DA5-E5B4645ECC99}"/>
                    </a:ext>
                  </a:extLst>
                </p:cNvPr>
                <p:cNvSpPr/>
                <p:nvPr/>
              </p:nvSpPr>
              <p:spPr>
                <a:xfrm>
                  <a:off x="4291344" y="3543563"/>
                  <a:ext cx="3717247" cy="1858624"/>
                </a:xfrm>
                <a:custGeom>
                  <a:avLst/>
                  <a:gdLst>
                    <a:gd name="connsiteX0" fmla="*/ 1858623 w 3717247"/>
                    <a:gd name="connsiteY0" fmla="*/ 0 h 1858624"/>
                    <a:gd name="connsiteX1" fmla="*/ 2048657 w 3717247"/>
                    <a:gd name="connsiteY1" fmla="*/ 9596 h 1858624"/>
                    <a:gd name="connsiteX2" fmla="*/ 2102687 w 3717247"/>
                    <a:gd name="connsiteY2" fmla="*/ 17842 h 1858624"/>
                    <a:gd name="connsiteX3" fmla="*/ 2181413 w 3717247"/>
                    <a:gd name="connsiteY3" fmla="*/ 381055 h 1858624"/>
                    <a:gd name="connsiteX4" fmla="*/ 2303194 w 3717247"/>
                    <a:gd name="connsiteY4" fmla="*/ 412368 h 1858624"/>
                    <a:gd name="connsiteX5" fmla="*/ 2317782 w 3717247"/>
                    <a:gd name="connsiteY5" fmla="*/ 417707 h 1858624"/>
                    <a:gd name="connsiteX6" fmla="*/ 2568775 w 3717247"/>
                    <a:gd name="connsiteY6" fmla="*/ 141189 h 1858624"/>
                    <a:gd name="connsiteX7" fmla="*/ 2582084 w 3717247"/>
                    <a:gd name="connsiteY7" fmla="*/ 146060 h 1858624"/>
                    <a:gd name="connsiteX8" fmla="*/ 2897798 w 3717247"/>
                    <a:gd name="connsiteY8" fmla="*/ 317424 h 1858624"/>
                    <a:gd name="connsiteX9" fmla="*/ 2990337 w 3717247"/>
                    <a:gd name="connsiteY9" fmla="*/ 386624 h 1858624"/>
                    <a:gd name="connsiteX10" fmla="*/ 2874986 w 3717247"/>
                    <a:gd name="connsiteY10" fmla="*/ 746542 h 1858624"/>
                    <a:gd name="connsiteX11" fmla="*/ 2913905 w 3717247"/>
                    <a:gd name="connsiteY11" fmla="*/ 781914 h 1858624"/>
                    <a:gd name="connsiteX12" fmla="*/ 2969193 w 3717247"/>
                    <a:gd name="connsiteY12" fmla="*/ 842746 h 1858624"/>
                    <a:gd name="connsiteX13" fmla="*/ 3330624 w 3717247"/>
                    <a:gd name="connsiteY13" fmla="*/ 726910 h 1858624"/>
                    <a:gd name="connsiteX14" fmla="*/ 3399824 w 3717247"/>
                    <a:gd name="connsiteY14" fmla="*/ 819450 h 1858624"/>
                    <a:gd name="connsiteX15" fmla="*/ 3571187 w 3717247"/>
                    <a:gd name="connsiteY15" fmla="*/ 1135164 h 1858624"/>
                    <a:gd name="connsiteX16" fmla="*/ 3576059 w 3717247"/>
                    <a:gd name="connsiteY16" fmla="*/ 1148473 h 1858624"/>
                    <a:gd name="connsiteX17" fmla="*/ 3287921 w 3717247"/>
                    <a:gd name="connsiteY17" fmla="*/ 1410012 h 1858624"/>
                    <a:gd name="connsiteX18" fmla="*/ 3319334 w 3717247"/>
                    <a:gd name="connsiteY18" fmla="*/ 1532180 h 1858624"/>
                    <a:gd name="connsiteX19" fmla="*/ 3699405 w 3717247"/>
                    <a:gd name="connsiteY19" fmla="*/ 1614561 h 1858624"/>
                    <a:gd name="connsiteX20" fmla="*/ 3707651 w 3717247"/>
                    <a:gd name="connsiteY20" fmla="*/ 1668591 h 1858624"/>
                    <a:gd name="connsiteX21" fmla="*/ 3717247 w 3717247"/>
                    <a:gd name="connsiteY21" fmla="*/ 1858624 h 1858624"/>
                    <a:gd name="connsiteX22" fmla="*/ 3182597 w 3717247"/>
                    <a:gd name="connsiteY22" fmla="*/ 1858624 h 1858624"/>
                    <a:gd name="connsiteX23" fmla="*/ 3182597 w 3717247"/>
                    <a:gd name="connsiteY23" fmla="*/ 1858623 h 1858624"/>
                    <a:gd name="connsiteX24" fmla="*/ 1847574 w 3717247"/>
                    <a:gd name="connsiteY24" fmla="*/ 523600 h 1858624"/>
                    <a:gd name="connsiteX25" fmla="*/ 512551 w 3717247"/>
                    <a:gd name="connsiteY25" fmla="*/ 1858623 h 1858624"/>
                    <a:gd name="connsiteX26" fmla="*/ 512551 w 3717247"/>
                    <a:gd name="connsiteY26" fmla="*/ 1858624 h 1858624"/>
                    <a:gd name="connsiteX27" fmla="*/ 0 w 3717247"/>
                    <a:gd name="connsiteY27" fmla="*/ 1858624 h 1858624"/>
                    <a:gd name="connsiteX28" fmla="*/ 9595 w 3717247"/>
                    <a:gd name="connsiteY28" fmla="*/ 1668591 h 1858624"/>
                    <a:gd name="connsiteX29" fmla="*/ 17841 w 3717247"/>
                    <a:gd name="connsiteY29" fmla="*/ 1614561 h 1858624"/>
                    <a:gd name="connsiteX30" fmla="*/ 400757 w 3717247"/>
                    <a:gd name="connsiteY30" fmla="*/ 1531564 h 1858624"/>
                    <a:gd name="connsiteX31" fmla="*/ 431503 w 3717247"/>
                    <a:gd name="connsiteY31" fmla="*/ 1411989 h 1858624"/>
                    <a:gd name="connsiteX32" fmla="*/ 141188 w 3717247"/>
                    <a:gd name="connsiteY32" fmla="*/ 1148473 h 1858624"/>
                    <a:gd name="connsiteX33" fmla="*/ 146060 w 3717247"/>
                    <a:gd name="connsiteY33" fmla="*/ 1135164 h 1858624"/>
                    <a:gd name="connsiteX34" fmla="*/ 317423 w 3717247"/>
                    <a:gd name="connsiteY34" fmla="*/ 819450 h 1858624"/>
                    <a:gd name="connsiteX35" fmla="*/ 386623 w 3717247"/>
                    <a:gd name="connsiteY35" fmla="*/ 726910 h 1858624"/>
                    <a:gd name="connsiteX36" fmla="*/ 750134 w 3717247"/>
                    <a:gd name="connsiteY36" fmla="*/ 843413 h 1858624"/>
                    <a:gd name="connsiteX37" fmla="*/ 806029 w 3717247"/>
                    <a:gd name="connsiteY37" fmla="*/ 781914 h 1858624"/>
                    <a:gd name="connsiteX38" fmla="*/ 842867 w 3717247"/>
                    <a:gd name="connsiteY38" fmla="*/ 748432 h 1858624"/>
                    <a:gd name="connsiteX39" fmla="*/ 726910 w 3717247"/>
                    <a:gd name="connsiteY39" fmla="*/ 386624 h 1858624"/>
                    <a:gd name="connsiteX40" fmla="*/ 819449 w 3717247"/>
                    <a:gd name="connsiteY40" fmla="*/ 317424 h 1858624"/>
                    <a:gd name="connsiteX41" fmla="*/ 1135163 w 3717247"/>
                    <a:gd name="connsiteY41" fmla="*/ 146060 h 1858624"/>
                    <a:gd name="connsiteX42" fmla="*/ 1148472 w 3717247"/>
                    <a:gd name="connsiteY42" fmla="*/ 141189 h 1858624"/>
                    <a:gd name="connsiteX43" fmla="*/ 1400134 w 3717247"/>
                    <a:gd name="connsiteY43" fmla="*/ 418445 h 1858624"/>
                    <a:gd name="connsiteX44" fmla="*/ 1416739 w 3717247"/>
                    <a:gd name="connsiteY44" fmla="*/ 412368 h 1858624"/>
                    <a:gd name="connsiteX45" fmla="*/ 1535675 w 3717247"/>
                    <a:gd name="connsiteY45" fmla="*/ 381786 h 1858624"/>
                    <a:gd name="connsiteX46" fmla="*/ 1614560 w 3717247"/>
                    <a:gd name="connsiteY46" fmla="*/ 17842 h 1858624"/>
                    <a:gd name="connsiteX47" fmla="*/ 1668590 w 3717247"/>
                    <a:gd name="connsiteY47" fmla="*/ 9596 h 1858624"/>
                    <a:gd name="connsiteX48" fmla="*/ 1858623 w 3717247"/>
                    <a:gd name="connsiteY48" fmla="*/ 0 h 185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717247" h="1858624">
                      <a:moveTo>
                        <a:pt x="1858623" y="0"/>
                      </a:moveTo>
                      <a:cubicBezTo>
                        <a:pt x="1922779" y="0"/>
                        <a:pt x="1986176" y="3251"/>
                        <a:pt x="2048657" y="9596"/>
                      </a:cubicBezTo>
                      <a:lnTo>
                        <a:pt x="2102687" y="17842"/>
                      </a:lnTo>
                      <a:lnTo>
                        <a:pt x="2181413" y="381055"/>
                      </a:lnTo>
                      <a:lnTo>
                        <a:pt x="2303194" y="412368"/>
                      </a:lnTo>
                      <a:lnTo>
                        <a:pt x="2317782" y="417707"/>
                      </a:lnTo>
                      <a:lnTo>
                        <a:pt x="2568775" y="141189"/>
                      </a:lnTo>
                      <a:lnTo>
                        <a:pt x="2582084" y="146060"/>
                      </a:lnTo>
                      <a:cubicBezTo>
                        <a:pt x="2693265" y="193086"/>
                        <a:pt x="2798918" y="250622"/>
                        <a:pt x="2897798" y="317424"/>
                      </a:cubicBezTo>
                      <a:lnTo>
                        <a:pt x="2990337" y="386624"/>
                      </a:lnTo>
                      <a:lnTo>
                        <a:pt x="2874986" y="746542"/>
                      </a:lnTo>
                      <a:lnTo>
                        <a:pt x="2913905" y="781914"/>
                      </a:lnTo>
                      <a:lnTo>
                        <a:pt x="2969193" y="842746"/>
                      </a:lnTo>
                      <a:lnTo>
                        <a:pt x="3330624" y="726910"/>
                      </a:lnTo>
                      <a:lnTo>
                        <a:pt x="3399824" y="819450"/>
                      </a:lnTo>
                      <a:cubicBezTo>
                        <a:pt x="3466625" y="918329"/>
                        <a:pt x="3524162" y="1023982"/>
                        <a:pt x="3571187" y="1135164"/>
                      </a:cubicBezTo>
                      <a:lnTo>
                        <a:pt x="3576059" y="1148473"/>
                      </a:lnTo>
                      <a:lnTo>
                        <a:pt x="3287921" y="1410012"/>
                      </a:lnTo>
                      <a:lnTo>
                        <a:pt x="3319334" y="1532180"/>
                      </a:lnTo>
                      <a:lnTo>
                        <a:pt x="3699405" y="1614561"/>
                      </a:lnTo>
                      <a:lnTo>
                        <a:pt x="3707651" y="1668591"/>
                      </a:lnTo>
                      <a:cubicBezTo>
                        <a:pt x="3713997" y="1731072"/>
                        <a:pt x="3717247" y="1794469"/>
                        <a:pt x="3717247" y="1858624"/>
                      </a:cubicBezTo>
                      <a:lnTo>
                        <a:pt x="3182597" y="1858624"/>
                      </a:lnTo>
                      <a:lnTo>
                        <a:pt x="3182597" y="1858623"/>
                      </a:lnTo>
                      <a:cubicBezTo>
                        <a:pt x="3182597" y="1121310"/>
                        <a:pt x="2584887" y="523600"/>
                        <a:pt x="1847574" y="523600"/>
                      </a:cubicBezTo>
                      <a:cubicBezTo>
                        <a:pt x="1110261" y="523600"/>
                        <a:pt x="512551" y="1121310"/>
                        <a:pt x="512551" y="1858623"/>
                      </a:cubicBezTo>
                      <a:lnTo>
                        <a:pt x="512551" y="1858624"/>
                      </a:lnTo>
                      <a:lnTo>
                        <a:pt x="0" y="1858624"/>
                      </a:lnTo>
                      <a:cubicBezTo>
                        <a:pt x="0" y="1794469"/>
                        <a:pt x="3250" y="1731072"/>
                        <a:pt x="9595" y="1668591"/>
                      </a:cubicBezTo>
                      <a:lnTo>
                        <a:pt x="17841" y="1614561"/>
                      </a:lnTo>
                      <a:lnTo>
                        <a:pt x="400757" y="1531564"/>
                      </a:lnTo>
                      <a:lnTo>
                        <a:pt x="431503" y="1411989"/>
                      </a:lnTo>
                      <a:lnTo>
                        <a:pt x="141188" y="1148473"/>
                      </a:lnTo>
                      <a:lnTo>
                        <a:pt x="146060" y="1135164"/>
                      </a:lnTo>
                      <a:cubicBezTo>
                        <a:pt x="193085" y="1023982"/>
                        <a:pt x="250622" y="918329"/>
                        <a:pt x="317423" y="819450"/>
                      </a:cubicBezTo>
                      <a:lnTo>
                        <a:pt x="386623" y="726910"/>
                      </a:lnTo>
                      <a:lnTo>
                        <a:pt x="750134" y="843413"/>
                      </a:lnTo>
                      <a:lnTo>
                        <a:pt x="806029" y="781914"/>
                      </a:lnTo>
                      <a:lnTo>
                        <a:pt x="842867" y="748432"/>
                      </a:lnTo>
                      <a:lnTo>
                        <a:pt x="726910" y="386624"/>
                      </a:lnTo>
                      <a:lnTo>
                        <a:pt x="819449" y="317424"/>
                      </a:lnTo>
                      <a:cubicBezTo>
                        <a:pt x="918328" y="250622"/>
                        <a:pt x="1023982" y="193086"/>
                        <a:pt x="1135163" y="146060"/>
                      </a:cubicBezTo>
                      <a:lnTo>
                        <a:pt x="1148472" y="141189"/>
                      </a:lnTo>
                      <a:lnTo>
                        <a:pt x="1400134" y="418445"/>
                      </a:lnTo>
                      <a:lnTo>
                        <a:pt x="1416739" y="412368"/>
                      </a:lnTo>
                      <a:lnTo>
                        <a:pt x="1535675" y="381786"/>
                      </a:lnTo>
                      <a:lnTo>
                        <a:pt x="1614560" y="17842"/>
                      </a:lnTo>
                      <a:lnTo>
                        <a:pt x="1668590" y="9596"/>
                      </a:lnTo>
                      <a:cubicBezTo>
                        <a:pt x="1731071" y="3251"/>
                        <a:pt x="1794469" y="0"/>
                        <a:pt x="1858623" y="0"/>
                      </a:cubicBezTo>
                      <a:close/>
                    </a:path>
                  </a:pathLst>
                </a:custGeom>
                <a:solidFill>
                  <a:schemeClr val="bg1">
                    <a:lumMod val="95000"/>
                  </a:schemeClr>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sp>
          <p:nvSpPr>
            <p:cNvPr id="42" name="Google Shape;567;p27">
              <a:extLst>
                <a:ext uri="{FF2B5EF4-FFF2-40B4-BE49-F238E27FC236}">
                  <a16:creationId xmlns:a16="http://schemas.microsoft.com/office/drawing/2014/main" id="{26B1840B-82AE-4B3F-BD76-5C36D7042C81}"/>
                </a:ext>
              </a:extLst>
            </p:cNvPr>
            <p:cNvSpPr txBox="1"/>
            <p:nvPr/>
          </p:nvSpPr>
          <p:spPr>
            <a:xfrm>
              <a:off x="8698031" y="4757505"/>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01</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3" name="Google Shape;567;p27">
              <a:extLst>
                <a:ext uri="{FF2B5EF4-FFF2-40B4-BE49-F238E27FC236}">
                  <a16:creationId xmlns:a16="http://schemas.microsoft.com/office/drawing/2014/main" id="{93CA9C99-FAF8-4F57-A0A5-FA46B057D095}"/>
                </a:ext>
              </a:extLst>
            </p:cNvPr>
            <p:cNvSpPr txBox="1"/>
            <p:nvPr/>
          </p:nvSpPr>
          <p:spPr>
            <a:xfrm>
              <a:off x="3075565" y="498451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07</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4" name="Google Shape;567;p27">
              <a:extLst>
                <a:ext uri="{FF2B5EF4-FFF2-40B4-BE49-F238E27FC236}">
                  <a16:creationId xmlns:a16="http://schemas.microsoft.com/office/drawing/2014/main" id="{F4F8FC46-92A1-4B90-B269-90BAD22A956B}"/>
                </a:ext>
              </a:extLst>
            </p:cNvPr>
            <p:cNvSpPr txBox="1"/>
            <p:nvPr/>
          </p:nvSpPr>
          <p:spPr>
            <a:xfrm>
              <a:off x="7908418" y="370481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02</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Google Shape;567;p27">
              <a:extLst>
                <a:ext uri="{FF2B5EF4-FFF2-40B4-BE49-F238E27FC236}">
                  <a16:creationId xmlns:a16="http://schemas.microsoft.com/office/drawing/2014/main" id="{9910CC66-A6B6-4428-88E3-BD728BB93A65}"/>
                </a:ext>
              </a:extLst>
            </p:cNvPr>
            <p:cNvSpPr txBox="1"/>
            <p:nvPr/>
          </p:nvSpPr>
          <p:spPr>
            <a:xfrm>
              <a:off x="3686162" y="3744087"/>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06</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Google Shape;567;p27">
              <a:extLst>
                <a:ext uri="{FF2B5EF4-FFF2-40B4-BE49-F238E27FC236}">
                  <a16:creationId xmlns:a16="http://schemas.microsoft.com/office/drawing/2014/main" id="{2BD3BE16-B16B-49E1-BBA1-A86F278C6CBA}"/>
                </a:ext>
              </a:extLst>
            </p:cNvPr>
            <p:cNvSpPr txBox="1"/>
            <p:nvPr/>
          </p:nvSpPr>
          <p:spPr>
            <a:xfrm>
              <a:off x="6914143" y="299370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03</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 name="Google Shape;567;p27">
              <a:extLst>
                <a:ext uri="{FF2B5EF4-FFF2-40B4-BE49-F238E27FC236}">
                  <a16:creationId xmlns:a16="http://schemas.microsoft.com/office/drawing/2014/main" id="{E6A6BE2C-98F8-4919-82DD-2677D421792A}"/>
                </a:ext>
              </a:extLst>
            </p:cNvPr>
            <p:cNvSpPr txBox="1"/>
            <p:nvPr/>
          </p:nvSpPr>
          <p:spPr>
            <a:xfrm>
              <a:off x="4588000" y="299370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05</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Google Shape;567;p27">
              <a:extLst>
                <a:ext uri="{FF2B5EF4-FFF2-40B4-BE49-F238E27FC236}">
                  <a16:creationId xmlns:a16="http://schemas.microsoft.com/office/drawing/2014/main" id="{373ED444-108E-4C5A-9627-B9AEEF3B0A4A}"/>
                </a:ext>
              </a:extLst>
            </p:cNvPr>
            <p:cNvSpPr txBox="1"/>
            <p:nvPr/>
          </p:nvSpPr>
          <p:spPr>
            <a:xfrm>
              <a:off x="5761883" y="2713129"/>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04</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Inhaltsplatzhalter 4">
              <a:extLst>
                <a:ext uri="{FF2B5EF4-FFF2-40B4-BE49-F238E27FC236}">
                  <a16:creationId xmlns:a16="http://schemas.microsoft.com/office/drawing/2014/main" id="{E70DD993-F90A-4DDD-B724-7CD5FC728F7F}"/>
                </a:ext>
              </a:extLst>
            </p:cNvPr>
            <p:cNvSpPr txBox="1">
              <a:spLocks/>
            </p:cNvSpPr>
            <p:nvPr/>
          </p:nvSpPr>
          <p:spPr>
            <a:xfrm>
              <a:off x="528245" y="4616723"/>
              <a:ext cx="1910870" cy="10618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ماهي توقعاتك وأهدافك من الدورة</a:t>
              </a:r>
            </a:p>
          </p:txBody>
        </p:sp>
        <p:sp>
          <p:nvSpPr>
            <p:cNvPr id="50" name="Inhaltsplatzhalter 4">
              <a:extLst>
                <a:ext uri="{FF2B5EF4-FFF2-40B4-BE49-F238E27FC236}">
                  <a16:creationId xmlns:a16="http://schemas.microsoft.com/office/drawing/2014/main" id="{910541FE-8B6C-48C9-ABD3-0647AE5DF860}"/>
                </a:ext>
              </a:extLst>
            </p:cNvPr>
            <p:cNvSpPr txBox="1">
              <a:spLocks/>
            </p:cNvSpPr>
            <p:nvPr/>
          </p:nvSpPr>
          <p:spPr>
            <a:xfrm>
              <a:off x="9663737" y="4616722"/>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الاسم</a:t>
              </a:r>
            </a:p>
          </p:txBody>
        </p:sp>
        <p:sp>
          <p:nvSpPr>
            <p:cNvPr id="51" name="Inhaltsplatzhalter 4">
              <a:extLst>
                <a:ext uri="{FF2B5EF4-FFF2-40B4-BE49-F238E27FC236}">
                  <a16:creationId xmlns:a16="http://schemas.microsoft.com/office/drawing/2014/main" id="{A8A172A0-3A75-47CD-B5F0-EB91CF77A183}"/>
                </a:ext>
              </a:extLst>
            </p:cNvPr>
            <p:cNvSpPr txBox="1">
              <a:spLocks/>
            </p:cNvSpPr>
            <p:nvPr/>
          </p:nvSpPr>
          <p:spPr>
            <a:xfrm>
              <a:off x="1237946" y="3080651"/>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الهوايات</a:t>
              </a:r>
            </a:p>
          </p:txBody>
        </p:sp>
        <p:sp>
          <p:nvSpPr>
            <p:cNvPr id="52" name="Inhaltsplatzhalter 4">
              <a:extLst>
                <a:ext uri="{FF2B5EF4-FFF2-40B4-BE49-F238E27FC236}">
                  <a16:creationId xmlns:a16="http://schemas.microsoft.com/office/drawing/2014/main" id="{C126AB3D-E28E-409E-B28D-75A54700C547}"/>
                </a:ext>
              </a:extLst>
            </p:cNvPr>
            <p:cNvSpPr txBox="1">
              <a:spLocks/>
            </p:cNvSpPr>
            <p:nvPr/>
          </p:nvSpPr>
          <p:spPr>
            <a:xfrm>
              <a:off x="8913226" y="2926592"/>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الكنية</a:t>
              </a:r>
            </a:p>
          </p:txBody>
        </p:sp>
        <p:sp>
          <p:nvSpPr>
            <p:cNvPr id="53" name="Inhaltsplatzhalter 4">
              <a:extLst>
                <a:ext uri="{FF2B5EF4-FFF2-40B4-BE49-F238E27FC236}">
                  <a16:creationId xmlns:a16="http://schemas.microsoft.com/office/drawing/2014/main" id="{90F85398-582D-48CA-B482-FCCE61CB1AEB}"/>
                </a:ext>
              </a:extLst>
            </p:cNvPr>
            <p:cNvSpPr txBox="1">
              <a:spLocks/>
            </p:cNvSpPr>
            <p:nvPr/>
          </p:nvSpPr>
          <p:spPr>
            <a:xfrm>
              <a:off x="2705277" y="1375130"/>
              <a:ext cx="1910870" cy="10618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العمل الحالي مع مشروع طبيعة العمل</a:t>
              </a:r>
            </a:p>
          </p:txBody>
        </p:sp>
        <p:sp>
          <p:nvSpPr>
            <p:cNvPr id="54" name="Inhaltsplatzhalter 4">
              <a:extLst>
                <a:ext uri="{FF2B5EF4-FFF2-40B4-BE49-F238E27FC236}">
                  <a16:creationId xmlns:a16="http://schemas.microsoft.com/office/drawing/2014/main" id="{01B43715-7FE2-43C4-9025-DC114D7B8A71}"/>
                </a:ext>
              </a:extLst>
            </p:cNvPr>
            <p:cNvSpPr txBox="1">
              <a:spLocks/>
            </p:cNvSpPr>
            <p:nvPr/>
          </p:nvSpPr>
          <p:spPr>
            <a:xfrm>
              <a:off x="7659610" y="1893958"/>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الحالة الاجتماعية</a:t>
              </a:r>
            </a:p>
          </p:txBody>
        </p:sp>
        <p:sp>
          <p:nvSpPr>
            <p:cNvPr id="55" name="Inhaltsplatzhalter 4">
              <a:extLst>
                <a:ext uri="{FF2B5EF4-FFF2-40B4-BE49-F238E27FC236}">
                  <a16:creationId xmlns:a16="http://schemas.microsoft.com/office/drawing/2014/main" id="{2CB5865A-C325-4299-8E52-470D8BB95047}"/>
                </a:ext>
              </a:extLst>
            </p:cNvPr>
            <p:cNvSpPr txBox="1">
              <a:spLocks/>
            </p:cNvSpPr>
            <p:nvPr/>
          </p:nvSpPr>
          <p:spPr>
            <a:xfrm>
              <a:off x="5187853" y="1178962"/>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الخبرات العلمية</a:t>
              </a:r>
            </a:p>
          </p:txBody>
        </p:sp>
      </p:grpSp>
      <p:pic>
        <p:nvPicPr>
          <p:cNvPr id="56" name="Picture 55"/>
          <p:cNvPicPr>
            <a:picLocks noChangeAspect="1"/>
          </p:cNvPicPr>
          <p:nvPr/>
        </p:nvPicPr>
        <p:blipFill>
          <a:blip r:embed="rId3" cstate="hqprint">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48280" y="597926"/>
            <a:ext cx="1364657" cy="1364657"/>
          </a:xfrm>
          <a:prstGeom prst="rect">
            <a:avLst/>
          </a:prstGeom>
        </p:spPr>
      </p:pic>
      <p:pic>
        <p:nvPicPr>
          <p:cNvPr id="58" name="Picture 57">
            <a:extLst>
              <a:ext uri="{FF2B5EF4-FFF2-40B4-BE49-F238E27FC236}">
                <a16:creationId xmlns:a16="http://schemas.microsoft.com/office/drawing/2014/main" id="{5C91D069-FA64-62D9-E9F3-6971D0D889DA}"/>
              </a:ext>
            </a:extLst>
          </p:cNvPr>
          <p:cNvPicPr>
            <a:picLocks noChangeAspect="1"/>
          </p:cNvPicPr>
          <p:nvPr/>
        </p:nvPicPr>
        <p:blipFill>
          <a:blip r:embed="rId4"/>
          <a:stretch>
            <a:fillRect/>
          </a:stretch>
        </p:blipFill>
        <p:spPr>
          <a:xfrm>
            <a:off x="-1" y="0"/>
            <a:ext cx="12190435" cy="533400"/>
          </a:xfrm>
          <a:prstGeom prst="rect">
            <a:avLst/>
          </a:prstGeom>
        </p:spPr>
      </p:pic>
    </p:spTree>
    <p:extLst>
      <p:ext uri="{BB962C8B-B14F-4D97-AF65-F5344CB8AC3E}">
        <p14:creationId xmlns:p14="http://schemas.microsoft.com/office/powerpoint/2010/main" val="1080730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heel(4)">
                                      <p:cBhvr>
                                        <p:cTn id="7" dur="20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583E84-C09B-D7CC-21AC-C67ADD3589E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55E0009-A262-25AD-F19F-97D2821CF35B}"/>
              </a:ext>
            </a:extLst>
          </p:cNvPr>
          <p:cNvSpPr txBox="1"/>
          <p:nvPr/>
        </p:nvSpPr>
        <p:spPr>
          <a:xfrm>
            <a:off x="5461000" y="1099959"/>
            <a:ext cx="6103256" cy="5047536"/>
          </a:xfrm>
          <a:prstGeom prst="rect">
            <a:avLst/>
          </a:prstGeom>
          <a:noFill/>
        </p:spPr>
        <p:txBody>
          <a:bodyPr wrap="square">
            <a:spAutoFit/>
          </a:bodyPr>
          <a:lstStyle/>
          <a:p>
            <a:pPr algn="justLow"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التنظيم الشخصي</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التنظيم الشخصي هو قدرة الموظف على ترتيب أعماله وأولوياته ووقته وموارده بطريقة تحقق أفضل النتائج بأقل جهد ممكن، ويشمل تنظيم الملفات، وجدول العمل، والمواعيد، والمهام اليومية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ar-EG"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endParaRPr>
          </a:p>
          <a:p>
            <a:pPr algn="justLow" rtl="1">
              <a:lnSpc>
                <a:spcPct val="115000"/>
              </a:lnSpc>
              <a:buNone/>
              <a:tabLst>
                <a:tab pos="3886200" algn="r"/>
              </a:tabLst>
            </a:pP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ويُعد التنظيم من أهم العوامل التي تساعد الموظف على تقليل الأخطاء، وتسريع الإنجاز، وتحسين جودة العمل، إذ إن الموظف المنظم يستطيع الوصول إلى المعلومات بسرعة، ويعرف ما يجب إنجازه وفي أي وقت</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Picture 4">
            <a:extLst>
              <a:ext uri="{FF2B5EF4-FFF2-40B4-BE49-F238E27FC236}">
                <a16:creationId xmlns:a16="http://schemas.microsoft.com/office/drawing/2014/main" id="{192BDDB8-C6D5-E074-0603-4340D481E253}"/>
              </a:ext>
            </a:extLst>
          </p:cNvPr>
          <p:cNvPicPr>
            <a:picLocks noChangeAspect="1"/>
          </p:cNvPicPr>
          <p:nvPr/>
        </p:nvPicPr>
        <p:blipFill>
          <a:blip r:embed="rId3"/>
          <a:stretch>
            <a:fillRect/>
          </a:stretch>
        </p:blipFill>
        <p:spPr>
          <a:xfrm>
            <a:off x="246742" y="2510972"/>
            <a:ext cx="4667794" cy="2917371"/>
          </a:xfrm>
          <a:prstGeom prst="rect">
            <a:avLst/>
          </a:prstGeom>
          <a:ln>
            <a:noFill/>
          </a:ln>
          <a:effectLst>
            <a:softEdge rad="112500"/>
          </a:effectLst>
        </p:spPr>
      </p:pic>
    </p:spTree>
    <p:extLst>
      <p:ext uri="{BB962C8B-B14F-4D97-AF65-F5344CB8AC3E}">
        <p14:creationId xmlns:p14="http://schemas.microsoft.com/office/powerpoint/2010/main" val="19686615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B61D8-D6EA-05C2-F74E-D3AA11F1261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C72CF48-D27A-889B-A822-5BF5EA29489D}"/>
              </a:ext>
            </a:extLst>
          </p:cNvPr>
          <p:cNvPicPr>
            <a:picLocks noChangeAspect="1"/>
          </p:cNvPicPr>
          <p:nvPr/>
        </p:nvPicPr>
        <p:blipFill>
          <a:blip r:embed="rId2"/>
          <a:stretch>
            <a:fillRect/>
          </a:stretch>
        </p:blipFill>
        <p:spPr>
          <a:xfrm>
            <a:off x="2589691" y="814424"/>
            <a:ext cx="8179910" cy="6043576"/>
          </a:xfrm>
          <a:prstGeom prst="rect">
            <a:avLst/>
          </a:prstGeom>
        </p:spPr>
      </p:pic>
    </p:spTree>
    <p:extLst>
      <p:ext uri="{BB962C8B-B14F-4D97-AF65-F5344CB8AC3E}">
        <p14:creationId xmlns:p14="http://schemas.microsoft.com/office/powerpoint/2010/main" val="1388887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5F7AB2-7826-4B16-BCB1-17E8C3DB1E9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6477C63-85DF-C2B6-D8C1-381067DFC24A}"/>
              </a:ext>
            </a:extLst>
          </p:cNvPr>
          <p:cNvPicPr>
            <a:picLocks noChangeAspect="1"/>
          </p:cNvPicPr>
          <p:nvPr/>
        </p:nvPicPr>
        <p:blipFill>
          <a:blip r:embed="rId3"/>
          <a:stretch>
            <a:fillRect/>
          </a:stretch>
        </p:blipFill>
        <p:spPr>
          <a:xfrm>
            <a:off x="1177352" y="881263"/>
            <a:ext cx="10521163" cy="5976737"/>
          </a:xfrm>
          <a:prstGeom prst="rect">
            <a:avLst/>
          </a:prstGeom>
        </p:spPr>
      </p:pic>
    </p:spTree>
    <p:extLst>
      <p:ext uri="{BB962C8B-B14F-4D97-AF65-F5344CB8AC3E}">
        <p14:creationId xmlns:p14="http://schemas.microsoft.com/office/powerpoint/2010/main" val="7901855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171C3-FA5F-951F-D69A-4036619E6FB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212A308-C202-16DA-1783-5FFBE6319436}"/>
              </a:ext>
            </a:extLst>
          </p:cNvPr>
          <p:cNvSpPr txBox="1"/>
          <p:nvPr/>
        </p:nvSpPr>
        <p:spPr>
          <a:xfrm>
            <a:off x="5620657" y="1234153"/>
            <a:ext cx="6103256" cy="5047536"/>
          </a:xfrm>
          <a:prstGeom prst="rect">
            <a:avLst/>
          </a:prstGeom>
          <a:noFill/>
        </p:spPr>
        <p:txBody>
          <a:bodyPr wrap="square">
            <a:spAutoFit/>
          </a:bodyPr>
          <a:lstStyle/>
          <a:p>
            <a:pPr algn="justLow"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المبادرة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المبادرة هي استعداد الموظف لاتخاذ خطوات إيجابية من تلقاء نفسه لتحسين العمل أو حل المشكلات أو تقديم أفكار جديدة دون انتظار توجيهات مباشرة، مع الالتزام بالأنظمة والصلاحيات الممنوحة له</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تعني المبادرة تجاوز الأنظمة أو اتخاذ قرارات خارج نطاق الصلاحيات، وإنما تعني التحلي بالإيجابية والبحث عن فرص التطوير والتحسين، وهو ما يُعرف في أدبيات الإدارة الحديثة بـ </a:t>
            </a:r>
            <a:r>
              <a:rPr lang="ar-SA" sz="28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السلوك الاستباقي</a:t>
            </a:r>
            <a:r>
              <a:rPr lang="en-GB" sz="28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(Proactive </a:t>
            </a:r>
            <a:r>
              <a:rPr lang="en-GB" sz="2800" b="1" dirty="0" err="1">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Behavior</a:t>
            </a:r>
            <a:r>
              <a:rPr lang="en-GB" sz="28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الذي يرتبط بتحسين الأداء والابتكار داخل المؤسسات</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Picture 4">
            <a:extLst>
              <a:ext uri="{FF2B5EF4-FFF2-40B4-BE49-F238E27FC236}">
                <a16:creationId xmlns:a16="http://schemas.microsoft.com/office/drawing/2014/main" id="{746CAC05-4F7C-0760-86CC-0731AA09714F}"/>
              </a:ext>
            </a:extLst>
          </p:cNvPr>
          <p:cNvPicPr>
            <a:picLocks noChangeAspect="1"/>
          </p:cNvPicPr>
          <p:nvPr/>
        </p:nvPicPr>
        <p:blipFill>
          <a:blip r:embed="rId2"/>
          <a:stretch>
            <a:fillRect/>
          </a:stretch>
        </p:blipFill>
        <p:spPr>
          <a:xfrm>
            <a:off x="468087" y="3277809"/>
            <a:ext cx="4325257" cy="2883505"/>
          </a:xfrm>
          <a:prstGeom prst="rect">
            <a:avLst/>
          </a:prstGeom>
          <a:ln>
            <a:noFill/>
          </a:ln>
          <a:effectLst>
            <a:softEdge rad="112500"/>
          </a:effectLst>
        </p:spPr>
      </p:pic>
    </p:spTree>
    <p:extLst>
      <p:ext uri="{BB962C8B-B14F-4D97-AF65-F5344CB8AC3E}">
        <p14:creationId xmlns:p14="http://schemas.microsoft.com/office/powerpoint/2010/main" val="13854524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C0F7E-82F7-6B59-65E2-12588B7AF9AE}"/>
            </a:ext>
          </a:extLst>
        </p:cNvPr>
        <p:cNvGrpSpPr/>
        <p:nvPr/>
      </p:nvGrpSpPr>
      <p:grpSpPr>
        <a:xfrm>
          <a:off x="0" y="0"/>
          <a:ext cx="0" cy="0"/>
          <a:chOff x="0" y="0"/>
          <a:chExt cx="0" cy="0"/>
        </a:xfrm>
      </p:grpSpPr>
      <p:sp>
        <p:nvSpPr>
          <p:cNvPr id="32" name="Oval 1">
            <a:extLst>
              <a:ext uri="{FF2B5EF4-FFF2-40B4-BE49-F238E27FC236}">
                <a16:creationId xmlns:a16="http://schemas.microsoft.com/office/drawing/2014/main" id="{88DC39E6-1FD9-9576-61C7-F0455D3F0F57}"/>
              </a:ext>
            </a:extLst>
          </p:cNvPr>
          <p:cNvSpPr/>
          <p:nvPr/>
        </p:nvSpPr>
        <p:spPr>
          <a:xfrm rot="4823693" flipH="1">
            <a:off x="6973990" y="1972423"/>
            <a:ext cx="3729261" cy="3797487"/>
          </a:xfrm>
          <a:prstGeom prst="ellipse">
            <a:avLst/>
          </a:prstGeom>
          <a:ln w="12700" cap="rnd">
            <a:gradFill>
              <a:gsLst>
                <a:gs pos="18000">
                  <a:schemeClr val="bg1">
                    <a:alpha val="78000"/>
                  </a:schemeClr>
                </a:gs>
                <a:gs pos="59000">
                  <a:schemeClr val="bg1">
                    <a:lumMod val="75000"/>
                  </a:schemeClr>
                </a:gs>
                <a:gs pos="100000">
                  <a:schemeClr val="bg1">
                    <a:lumMod val="75000"/>
                  </a:schemeClr>
                </a:gs>
              </a:gsLst>
              <a:lin ang="5400000" scaled="1"/>
            </a:gradFill>
            <a:prstDash val="dash"/>
            <a:headEnd type="triangle" w="lg" len="lg"/>
            <a:tailEnd type="none" w="lg" len="lg"/>
          </a:ln>
          <a:effectLst/>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id-ID" dirty="0">
              <a:solidFill>
                <a:srgbClr val="003845"/>
              </a:solidFill>
              <a:latin typeface="Arial" panose="020B0604020202020204" pitchFamily="34" charset="0"/>
              <a:cs typeface="Sakkal Majalla" panose="02000000000000000000" pitchFamily="2" charset="-78"/>
              <a:sym typeface="Helvetica Neue"/>
            </a:endParaRPr>
          </a:p>
        </p:txBody>
      </p:sp>
      <p:sp>
        <p:nvSpPr>
          <p:cNvPr id="41" name="Oval 10">
            <a:extLst>
              <a:ext uri="{FF2B5EF4-FFF2-40B4-BE49-F238E27FC236}">
                <a16:creationId xmlns:a16="http://schemas.microsoft.com/office/drawing/2014/main" id="{DD4F9599-7CE7-27C4-AEA3-8A2A51C42541}"/>
              </a:ext>
            </a:extLst>
          </p:cNvPr>
          <p:cNvSpPr/>
          <p:nvPr/>
        </p:nvSpPr>
        <p:spPr>
          <a:xfrm flipH="1">
            <a:off x="6989536" y="4483932"/>
            <a:ext cx="619725" cy="619725"/>
          </a:xfrm>
          <a:prstGeom prst="ellipse">
            <a:avLst/>
          </a:prstGeom>
          <a:solidFill>
            <a:srgbClr val="7258A4"/>
          </a:solidFill>
          <a:ln w="215900">
            <a:solidFill>
              <a:schemeClr val="accent3">
                <a:alpha val="30000"/>
              </a:schemeClr>
            </a:solidFill>
          </a:ln>
          <a:effectLst>
            <a:outerShdw blurRad="673100" dist="381000" dir="5400000" sx="90000" sy="9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endParaRPr lang="en-US" dirty="0">
              <a:solidFill>
                <a:srgbClr val="F2F2F2"/>
              </a:solidFill>
              <a:latin typeface="Sakkal Majalla" panose="02000000000000000000" pitchFamily="2" charset="-78"/>
              <a:cs typeface="Sakkal Majalla" panose="02000000000000000000" pitchFamily="2" charset="-78"/>
              <a:sym typeface="Helvetica Neue"/>
            </a:endParaRPr>
          </a:p>
        </p:txBody>
      </p:sp>
      <p:sp>
        <p:nvSpPr>
          <p:cNvPr id="52" name="Oval 13">
            <a:extLst>
              <a:ext uri="{FF2B5EF4-FFF2-40B4-BE49-F238E27FC236}">
                <a16:creationId xmlns:a16="http://schemas.microsoft.com/office/drawing/2014/main" id="{8AC7D1EB-629B-000B-DFB0-0FF46E3D8AA0}"/>
              </a:ext>
            </a:extLst>
          </p:cNvPr>
          <p:cNvSpPr/>
          <p:nvPr/>
        </p:nvSpPr>
        <p:spPr>
          <a:xfrm flipH="1">
            <a:off x="7430979" y="1595112"/>
            <a:ext cx="1006685" cy="1006685"/>
          </a:xfrm>
          <a:prstGeom prst="ellipse">
            <a:avLst/>
          </a:prstGeom>
          <a:solidFill>
            <a:schemeClr val="tx1"/>
          </a:solidFill>
          <a:ln w="215900">
            <a:solidFill>
              <a:schemeClr val="tx1">
                <a:alpha val="24000"/>
              </a:schemeClr>
            </a:solidFill>
          </a:ln>
          <a:effectLst>
            <a:outerShdw blurRad="673100" dist="381000" dir="5400000" sx="90000" sy="9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endParaRPr lang="en-US" sz="2800" dirty="0">
              <a:solidFill>
                <a:srgbClr val="F2F2F2"/>
              </a:solidFill>
              <a:latin typeface="Sakkal Majalla" panose="02000000000000000000" pitchFamily="2" charset="-78"/>
              <a:cs typeface="Sakkal Majalla" panose="02000000000000000000" pitchFamily="2" charset="-78"/>
              <a:sym typeface="Helvetica Neue"/>
            </a:endParaRPr>
          </a:p>
        </p:txBody>
      </p:sp>
      <p:sp>
        <p:nvSpPr>
          <p:cNvPr id="53" name="Oval 16">
            <a:extLst>
              <a:ext uri="{FF2B5EF4-FFF2-40B4-BE49-F238E27FC236}">
                <a16:creationId xmlns:a16="http://schemas.microsoft.com/office/drawing/2014/main" id="{02C91D7B-2641-1438-2C7C-E865D48122B2}"/>
              </a:ext>
            </a:extLst>
          </p:cNvPr>
          <p:cNvSpPr/>
          <p:nvPr/>
        </p:nvSpPr>
        <p:spPr>
          <a:xfrm flipH="1">
            <a:off x="6624780" y="3207924"/>
            <a:ext cx="698423" cy="698423"/>
          </a:xfrm>
          <a:prstGeom prst="ellipse">
            <a:avLst/>
          </a:prstGeom>
          <a:solidFill>
            <a:srgbClr val="1673A3"/>
          </a:solidFill>
          <a:ln w="215900">
            <a:solidFill>
              <a:srgbClr val="1673A3">
                <a:alpha val="30000"/>
              </a:srgbClr>
            </a:solidFill>
          </a:ln>
          <a:effectLst>
            <a:outerShdw blurRad="673100" dist="381000" dir="5400000" sx="90000" sy="9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endParaRPr lang="en-US" sz="2400" dirty="0">
              <a:solidFill>
                <a:srgbClr val="F2F2F2"/>
              </a:solidFill>
              <a:latin typeface="Sakkal Majalla" panose="02000000000000000000" pitchFamily="2" charset="-78"/>
              <a:cs typeface="Sakkal Majalla" panose="02000000000000000000" pitchFamily="2" charset="-78"/>
              <a:sym typeface="Helvetica Neue"/>
            </a:endParaRPr>
          </a:p>
        </p:txBody>
      </p:sp>
      <p:sp>
        <p:nvSpPr>
          <p:cNvPr id="54" name="Oval 19">
            <a:extLst>
              <a:ext uri="{FF2B5EF4-FFF2-40B4-BE49-F238E27FC236}">
                <a16:creationId xmlns:a16="http://schemas.microsoft.com/office/drawing/2014/main" id="{1E44142A-448B-85DA-DA86-A77D194D5FBD}"/>
              </a:ext>
            </a:extLst>
          </p:cNvPr>
          <p:cNvSpPr/>
          <p:nvPr/>
        </p:nvSpPr>
        <p:spPr>
          <a:xfrm flipH="1">
            <a:off x="8153382" y="5412946"/>
            <a:ext cx="568562" cy="568562"/>
          </a:xfrm>
          <a:prstGeom prst="ellipse">
            <a:avLst/>
          </a:prstGeom>
          <a:solidFill>
            <a:srgbClr val="7A80FF"/>
          </a:solidFill>
          <a:ln w="165100">
            <a:solidFill>
              <a:srgbClr val="7A80FF">
                <a:alpha val="30000"/>
              </a:srgbClr>
            </a:solidFill>
          </a:ln>
          <a:effectLst>
            <a:outerShdw blurRad="673100" dist="381000" dir="5400000" sx="90000" sy="9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endParaRPr lang="en-US" sz="1600" dirty="0">
              <a:solidFill>
                <a:srgbClr val="F2F2F2"/>
              </a:solidFill>
              <a:latin typeface="Sakkal Majalla" panose="02000000000000000000" pitchFamily="2" charset="-78"/>
              <a:cs typeface="Sakkal Majalla" panose="02000000000000000000" pitchFamily="2" charset="-78"/>
              <a:sym typeface="Helvetica Neue"/>
            </a:endParaRPr>
          </a:p>
        </p:txBody>
      </p:sp>
      <p:sp>
        <p:nvSpPr>
          <p:cNvPr id="3" name="عنصر نائب لرقم الشريحة 1">
            <a:extLst>
              <a:ext uri="{FF2B5EF4-FFF2-40B4-BE49-F238E27FC236}">
                <a16:creationId xmlns:a16="http://schemas.microsoft.com/office/drawing/2014/main" id="{745752DC-2F2E-9376-EA54-D001CED1FC97}"/>
              </a:ext>
            </a:extLst>
          </p:cNvPr>
          <p:cNvSpPr txBox="1">
            <a:spLocks/>
          </p:cNvSpPr>
          <p:nvPr/>
        </p:nvSpPr>
        <p:spPr>
          <a:xfrm>
            <a:off x="610181" y="6026475"/>
            <a:ext cx="2743200" cy="365125"/>
          </a:xfrm>
          <a:prstGeom prst="rect">
            <a:avLst/>
          </a:prstGeom>
        </p:spPr>
        <p:txBody>
          <a:bodyPr vert="horz" lIns="91440" tIns="45720" rIns="91440" bIns="45720" rtlCol="1" anchor="ctr"/>
          <a:lstStyle>
            <a:defPPr>
              <a:defRPr lang="ar-SA"/>
            </a:defPPr>
            <a:lvl1pPr marL="0" algn="l" defTabSz="914400" rtl="1" eaLnBrk="1" latinLnBrk="0" hangingPunct="1">
              <a:defRPr sz="1200" kern="1200">
                <a:solidFill>
                  <a:schemeClr val="tx1">
                    <a:tint val="75000"/>
                  </a:schemeClr>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defRPr/>
            </a:pPr>
            <a:fld id="{74B57E26-2E2A-D243-8E5C-CC1434379077}" type="slidenum">
              <a:rPr lang="ar-SA">
                <a:solidFill>
                  <a:srgbClr val="003845">
                    <a:tint val="75000"/>
                  </a:srgbClr>
                </a:solidFill>
                <a:latin typeface="Sakkal Majalla" panose="02000000000000000000" pitchFamily="2" charset="-78"/>
                <a:ea typeface="SF Arabic" pitchFamily="2" charset="-78"/>
                <a:cs typeface="Sakkal Majalla" panose="02000000000000000000" pitchFamily="2" charset="-78"/>
                <a:sym typeface="Helvetica Neue"/>
              </a:rPr>
              <a:pPr>
                <a:defRPr/>
              </a:pPr>
              <a:t>34</a:t>
            </a:fld>
            <a:endParaRPr lang="ar-SA" dirty="0">
              <a:solidFill>
                <a:srgbClr val="003845">
                  <a:tint val="75000"/>
                </a:srgbClr>
              </a:solidFill>
              <a:latin typeface="Sakkal Majalla" panose="02000000000000000000" pitchFamily="2" charset="-78"/>
              <a:ea typeface="SF Arabic" pitchFamily="2" charset="-78"/>
              <a:cs typeface="Sakkal Majalla" panose="02000000000000000000" pitchFamily="2" charset="-78"/>
              <a:sym typeface="Helvetica Neue"/>
            </a:endParaRPr>
          </a:p>
        </p:txBody>
      </p:sp>
      <p:sp>
        <p:nvSpPr>
          <p:cNvPr id="2" name="Oval 19">
            <a:extLst>
              <a:ext uri="{FF2B5EF4-FFF2-40B4-BE49-F238E27FC236}">
                <a16:creationId xmlns:a16="http://schemas.microsoft.com/office/drawing/2014/main" id="{0666D13F-AB72-A987-0B62-B3CC16233451}"/>
              </a:ext>
            </a:extLst>
          </p:cNvPr>
          <p:cNvSpPr/>
          <p:nvPr/>
        </p:nvSpPr>
        <p:spPr>
          <a:xfrm flipH="1">
            <a:off x="9385623" y="5457913"/>
            <a:ext cx="568562" cy="568562"/>
          </a:xfrm>
          <a:prstGeom prst="ellipse">
            <a:avLst/>
          </a:prstGeom>
          <a:solidFill>
            <a:srgbClr val="7A80FF"/>
          </a:solidFill>
          <a:ln w="165100">
            <a:solidFill>
              <a:srgbClr val="7A80FF">
                <a:alpha val="30000"/>
              </a:srgbClr>
            </a:solidFill>
          </a:ln>
          <a:effectLst>
            <a:outerShdw blurRad="673100" dist="381000" dir="5400000" sx="90000" sy="9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endParaRPr lang="en-US" sz="1600" dirty="0">
              <a:solidFill>
                <a:srgbClr val="F2F2F2"/>
              </a:solidFill>
              <a:latin typeface="Sakkal Majalla" panose="02000000000000000000" pitchFamily="2" charset="-78"/>
              <a:cs typeface="Sakkal Majalla" panose="02000000000000000000" pitchFamily="2" charset="-78"/>
              <a:sym typeface="Helvetica Neue"/>
            </a:endParaRPr>
          </a:p>
        </p:txBody>
      </p:sp>
      <p:sp>
        <p:nvSpPr>
          <p:cNvPr id="6" name="TextBox 5">
            <a:extLst>
              <a:ext uri="{FF2B5EF4-FFF2-40B4-BE49-F238E27FC236}">
                <a16:creationId xmlns:a16="http://schemas.microsoft.com/office/drawing/2014/main" id="{FB9E9FA4-B07B-035E-F112-D9D3B30FC9E4}"/>
              </a:ext>
            </a:extLst>
          </p:cNvPr>
          <p:cNvSpPr txBox="1"/>
          <p:nvPr/>
        </p:nvSpPr>
        <p:spPr>
          <a:xfrm>
            <a:off x="0" y="1161501"/>
            <a:ext cx="6096000" cy="5047536"/>
          </a:xfrm>
          <a:prstGeom prst="rect">
            <a:avLst/>
          </a:prstGeom>
          <a:noFill/>
        </p:spPr>
        <p:txBody>
          <a:bodyPr wrap="square">
            <a:spAutoFit/>
          </a:bodyPr>
          <a:lstStyle/>
          <a:p>
            <a:pPr algn="r" rtl="1">
              <a:lnSpc>
                <a:spcPct val="115000"/>
              </a:lnSpc>
              <a:buNone/>
              <a:tabLst>
                <a:tab pos="3886200" algn="r"/>
              </a:tabLst>
            </a:pPr>
            <a:r>
              <a:rPr lang="ar-SA" sz="2800" dirty="0">
                <a:solidFill>
                  <a:srgbClr val="50A3A7"/>
                </a:solidFill>
                <a:effectLst/>
                <a:latin typeface="Times New Roman" panose="02020603050405020304" pitchFamily="18" charset="0"/>
                <a:ea typeface="Times New Roman" panose="02020603050405020304" pitchFamily="18" charset="0"/>
                <a:cs typeface="Sakkal Majalla" panose="02000000000000000000" pitchFamily="2" charset="-78"/>
              </a:rPr>
              <a:t>تسهم المبادرة في تحقيق العديد من الفوائد، منها</a:t>
            </a:r>
            <a:r>
              <a:rPr lang="en-GB" sz="2800" dirty="0">
                <a:solidFill>
                  <a:srgbClr val="50A3A7"/>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50A3A7"/>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تحسين الأداء المؤسسي</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سرعة معالجة المشكلات</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تعزيز الابتكار</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رفع جودة الخدمات</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زيادة رضا العملاء</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تنمية مهارات القيادة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تحسين بيئة العمل</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رفع ثقة الإدارة بالموظف</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دعم ثقافة التحسين المستمر</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9" name="TextBox 8">
            <a:extLst>
              <a:ext uri="{FF2B5EF4-FFF2-40B4-BE49-F238E27FC236}">
                <a16:creationId xmlns:a16="http://schemas.microsoft.com/office/drawing/2014/main" id="{917165FF-48F3-19F6-D97D-55DFBCFD0697}"/>
              </a:ext>
            </a:extLst>
          </p:cNvPr>
          <p:cNvSpPr txBox="1"/>
          <p:nvPr/>
        </p:nvSpPr>
        <p:spPr>
          <a:xfrm>
            <a:off x="4925873" y="147062"/>
            <a:ext cx="6096000" cy="729430"/>
          </a:xfrm>
          <a:prstGeom prst="rect">
            <a:avLst/>
          </a:prstGeom>
          <a:noFill/>
        </p:spPr>
        <p:txBody>
          <a:bodyPr wrap="square">
            <a:spAutoFit/>
          </a:bodyPr>
          <a:lstStyle/>
          <a:p>
            <a:pPr marL="0" marR="0" lvl="0" indent="0" algn="r" defTabSz="914400" rtl="1" eaLnBrk="1" fontAlgn="auto" latinLnBrk="0" hangingPunct="1">
              <a:lnSpc>
                <a:spcPct val="115000"/>
              </a:lnSpc>
              <a:spcBef>
                <a:spcPts val="0"/>
              </a:spcBef>
              <a:spcAft>
                <a:spcPts val="0"/>
              </a:spcAft>
              <a:buClrTx/>
              <a:buSzTx/>
              <a:buFontTx/>
              <a:buNone/>
              <a:tabLst>
                <a:tab pos="3886200" algn="r"/>
              </a:tabLst>
              <a:defRPr/>
            </a:pPr>
            <a:r>
              <a:rPr kumimoji="0" lang="ar-SA" sz="36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أهمية المبادرة</a:t>
            </a:r>
            <a:endParaRPr kumimoji="0" lang="en-GB" sz="36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69686400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EFD64-1F8C-01D1-9B3C-D8DE2B802443}"/>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3A1190C0-9D92-4157-524D-B45903E6F14A}"/>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68789AAE-CA80-0929-CB63-7C1593388442}"/>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21D66AF0-F511-D7CC-2DB4-3AD5753C471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nvGrpSpPr>
              <p:cNvPr id="20" name="Group 19">
                <a:extLst>
                  <a:ext uri="{FF2B5EF4-FFF2-40B4-BE49-F238E27FC236}">
                    <a16:creationId xmlns:a16="http://schemas.microsoft.com/office/drawing/2014/main" id="{B2BE4231-B9E2-F308-2D8D-11B4F89DA9E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D11F66D-532B-D320-39E9-A7CFE9E7868E}"/>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6" name="Arrow: Striped Right 25">
                  <a:extLst>
                    <a:ext uri="{FF2B5EF4-FFF2-40B4-BE49-F238E27FC236}">
                      <a16:creationId xmlns:a16="http://schemas.microsoft.com/office/drawing/2014/main" id="{24ED2383-D3AE-0292-34CD-9A8134973F5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7" name="Arrow: Striped Right 26">
                  <a:extLst>
                    <a:ext uri="{FF2B5EF4-FFF2-40B4-BE49-F238E27FC236}">
                      <a16:creationId xmlns:a16="http://schemas.microsoft.com/office/drawing/2014/main" id="{04F9DDCB-4E5E-EEAF-88F2-E83EFEEB505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nvGrpSpPr>
              <p:cNvPr id="21" name="Group 20">
                <a:extLst>
                  <a:ext uri="{FF2B5EF4-FFF2-40B4-BE49-F238E27FC236}">
                    <a16:creationId xmlns:a16="http://schemas.microsoft.com/office/drawing/2014/main" id="{60DDCC32-3987-60F1-7EB6-46750C9B9148}"/>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68A8F5F2-BA05-2756-10EA-36E6FCF6951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3" name="Arrow: Striped Right 22">
                  <a:extLst>
                    <a:ext uri="{FF2B5EF4-FFF2-40B4-BE49-F238E27FC236}">
                      <a16:creationId xmlns:a16="http://schemas.microsoft.com/office/drawing/2014/main" id="{AA417E61-708C-60CD-1757-EEDD4094892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4" name="Arrow: Striped Right 23">
                  <a:extLst>
                    <a:ext uri="{FF2B5EF4-FFF2-40B4-BE49-F238E27FC236}">
                      <a16:creationId xmlns:a16="http://schemas.microsoft.com/office/drawing/2014/main" id="{22DD1BFF-2154-E2E3-0E1A-74AADBB020F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sp>
          <p:nvSpPr>
            <p:cNvPr id="6" name="TextBox 5">
              <a:extLst>
                <a:ext uri="{FF2B5EF4-FFF2-40B4-BE49-F238E27FC236}">
                  <a16:creationId xmlns:a16="http://schemas.microsoft.com/office/drawing/2014/main" id="{EFE1CC47-36DD-9E9C-06DF-513FE4ED6E0A}"/>
                </a:ext>
              </a:extLst>
            </p:cNvPr>
            <p:cNvSpPr txBox="1"/>
            <p:nvPr/>
          </p:nvSpPr>
          <p:spPr>
            <a:xfrm>
              <a:off x="2779494" y="519096"/>
              <a:ext cx="6633012" cy="800219"/>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4000" b="1" i="0" u="none" strike="noStrike" kern="1200" cap="none" spc="0" normalizeH="0" baseline="0" noProof="0" dirty="0">
                  <a:ln>
                    <a:noFill/>
                  </a:ln>
                  <a:solidFill>
                    <a:srgbClr val="168489"/>
                  </a:solidFill>
                  <a:effectLst/>
                  <a:uLnTx/>
                  <a:uFillTx/>
                  <a:latin typeface="Sakkal Majalla" panose="02000000000000000000" pitchFamily="2" charset="-78"/>
                  <a:cs typeface="Sakkal Majalla" panose="02000000000000000000" pitchFamily="2" charset="-78"/>
                </a:rPr>
                <a:t>تحمل المسؤولية في بيئة العمل</a:t>
              </a:r>
              <a:endParaRPr kumimoji="0" lang="en-US" sz="4000" b="1" i="0" u="none" strike="noStrike" kern="1200" cap="none" spc="0" normalizeH="0" baseline="0" noProof="0" dirty="0">
                <a:ln>
                  <a:noFill/>
                </a:ln>
                <a:solidFill>
                  <a:srgbClr val="168489"/>
                </a:solidFill>
                <a:effectLst/>
                <a:uLnTx/>
                <a:uFillTx/>
                <a:latin typeface="Sakkal Majalla" panose="02000000000000000000" pitchFamily="2" charset="-78"/>
                <a:cs typeface="Sakkal Majalla" panose="02000000000000000000" pitchFamily="2" charset="-78"/>
              </a:endParaRPr>
            </a:p>
          </p:txBody>
        </p:sp>
      </p:grpSp>
      <p:sp>
        <p:nvSpPr>
          <p:cNvPr id="12" name="TextBox 11">
            <a:extLst>
              <a:ext uri="{FF2B5EF4-FFF2-40B4-BE49-F238E27FC236}">
                <a16:creationId xmlns:a16="http://schemas.microsoft.com/office/drawing/2014/main" id="{6C786477-F5F1-82A0-B2BA-49526339F945}"/>
              </a:ext>
            </a:extLst>
          </p:cNvPr>
          <p:cNvSpPr txBox="1"/>
          <p:nvPr/>
        </p:nvSpPr>
        <p:spPr>
          <a:xfrm>
            <a:off x="1774553" y="2042419"/>
            <a:ext cx="9328876" cy="2074414"/>
          </a:xfrm>
          <a:prstGeom prst="rect">
            <a:avLst/>
          </a:prstGeom>
          <a:noFill/>
        </p:spPr>
        <p:txBody>
          <a:bodyPr wrap="square">
            <a:spAutoFit/>
          </a:bodyPr>
          <a:lstStyle/>
          <a:p>
            <a:pPr algn="r" rtl="1">
              <a:lnSpc>
                <a:spcPct val="115000"/>
              </a:lnSpc>
              <a:buNone/>
              <a:tabLst>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تحمل المسؤولية هو التزام الموظف بأداء واجباته الوظيفية بكفاءة، والوفاء بالتزاماته، وتحمل نتائج قراراته وتصرفاته، مع الاستعداد لمعالجة الأخطاء والعمل على تصحيحها</a:t>
            </a:r>
            <a:r>
              <a:rPr lang="en-GB" sz="28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ولا يقتصر تحمل المسؤولية على تنفيذ التعليمات، بل يشمل المبادرة، والاعتماد على النفس، والحرص على تحقيق أفضل النتائج للمؤسسة</a:t>
            </a:r>
            <a:r>
              <a:rPr lang="en-GB" sz="28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Picture 12">
            <a:extLst>
              <a:ext uri="{FF2B5EF4-FFF2-40B4-BE49-F238E27FC236}">
                <a16:creationId xmlns:a16="http://schemas.microsoft.com/office/drawing/2014/main" id="{80C45656-2DE7-C878-E9BB-6689107CD82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490" t="18115" r="3778" b="17571"/>
          <a:stretch/>
        </p:blipFill>
        <p:spPr bwMode="auto">
          <a:xfrm>
            <a:off x="1530639" y="4116835"/>
            <a:ext cx="3953227" cy="274116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974486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6" presetClass="entr" presetSubtype="21"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C9B7F-28A2-3EEF-900C-9385A74737D2}"/>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C8BD473C-2070-D83F-7AFC-68F7D134F249}"/>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36</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8C4E2EB0-C3E2-7210-C014-865B954B42E7}"/>
              </a:ext>
            </a:extLst>
          </p:cNvPr>
          <p:cNvPicPr>
            <a:picLocks noChangeAspect="1"/>
          </p:cNvPicPr>
          <p:nvPr/>
        </p:nvPicPr>
        <p:blipFill>
          <a:blip r:embed="rId3"/>
          <a:stretch>
            <a:fillRect/>
          </a:stretch>
        </p:blipFill>
        <p:spPr>
          <a:xfrm>
            <a:off x="-1" y="0"/>
            <a:ext cx="12190435" cy="533400"/>
          </a:xfrm>
          <a:prstGeom prst="rect">
            <a:avLst/>
          </a:prstGeom>
        </p:spPr>
      </p:pic>
      <p:pic>
        <p:nvPicPr>
          <p:cNvPr id="6" name="Picture 5">
            <a:extLst>
              <a:ext uri="{FF2B5EF4-FFF2-40B4-BE49-F238E27FC236}">
                <a16:creationId xmlns:a16="http://schemas.microsoft.com/office/drawing/2014/main" id="{9EE5D90C-33B9-C47F-7BE2-288E8F976A25}"/>
              </a:ext>
            </a:extLst>
          </p:cNvPr>
          <p:cNvPicPr>
            <a:picLocks noChangeAspect="1"/>
          </p:cNvPicPr>
          <p:nvPr/>
        </p:nvPicPr>
        <p:blipFill>
          <a:blip r:embed="rId4"/>
          <a:stretch>
            <a:fillRect/>
          </a:stretch>
        </p:blipFill>
        <p:spPr>
          <a:xfrm>
            <a:off x="2147298" y="594211"/>
            <a:ext cx="8429029" cy="6320312"/>
          </a:xfrm>
          <a:prstGeom prst="rect">
            <a:avLst/>
          </a:prstGeom>
        </p:spPr>
      </p:pic>
    </p:spTree>
    <p:extLst>
      <p:ext uri="{BB962C8B-B14F-4D97-AF65-F5344CB8AC3E}">
        <p14:creationId xmlns:p14="http://schemas.microsoft.com/office/powerpoint/2010/main" val="3788556121"/>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17FD1-6289-16B2-53C4-53D08A399876}"/>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40550B5E-9713-B9E6-5ABF-98695794DE03}"/>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37</a:t>
            </a:fld>
            <a:endParaRPr kern="0">
              <a:solidFill>
                <a:prstClr val="black">
                  <a:tint val="75000"/>
                </a:prstClr>
              </a:solidFill>
              <a:latin typeface="Calibri" panose="020F0502020204030204"/>
              <a:sym typeface="Helvetica Neue"/>
            </a:endParaRPr>
          </a:p>
        </p:txBody>
      </p:sp>
      <p:pic>
        <p:nvPicPr>
          <p:cNvPr id="4" name="Picture 3">
            <a:extLst>
              <a:ext uri="{FF2B5EF4-FFF2-40B4-BE49-F238E27FC236}">
                <a16:creationId xmlns:a16="http://schemas.microsoft.com/office/drawing/2014/main" id="{8DDB63ED-1CA8-3E60-1FB7-CFF4A03A048E}"/>
              </a:ext>
            </a:extLst>
          </p:cNvPr>
          <p:cNvPicPr>
            <a:picLocks noChangeAspect="1"/>
          </p:cNvPicPr>
          <p:nvPr/>
        </p:nvPicPr>
        <p:blipFill>
          <a:blip r:embed="rId2"/>
          <a:stretch>
            <a:fillRect/>
          </a:stretch>
        </p:blipFill>
        <p:spPr>
          <a:xfrm>
            <a:off x="-1" y="0"/>
            <a:ext cx="12190435" cy="533400"/>
          </a:xfrm>
          <a:prstGeom prst="rect">
            <a:avLst/>
          </a:prstGeom>
        </p:spPr>
      </p:pic>
      <p:sp>
        <p:nvSpPr>
          <p:cNvPr id="5" name="TextBox 4">
            <a:extLst>
              <a:ext uri="{FF2B5EF4-FFF2-40B4-BE49-F238E27FC236}">
                <a16:creationId xmlns:a16="http://schemas.microsoft.com/office/drawing/2014/main" id="{1FD0F7A7-1806-C4D3-C6D2-A2EE3041C15F}"/>
              </a:ext>
            </a:extLst>
          </p:cNvPr>
          <p:cNvSpPr txBox="1"/>
          <p:nvPr/>
        </p:nvSpPr>
        <p:spPr>
          <a:xfrm>
            <a:off x="5268685" y="1209519"/>
            <a:ext cx="6096000" cy="5118324"/>
          </a:xfrm>
          <a:prstGeom prst="rect">
            <a:avLst/>
          </a:prstGeom>
          <a:noFill/>
        </p:spPr>
        <p:txBody>
          <a:bodyPr wrap="square">
            <a:spAutoFit/>
          </a:bodyPr>
          <a:lstStyle/>
          <a:p>
            <a:pPr algn="r" rtl="1">
              <a:lnSpc>
                <a:spcPct val="115000"/>
              </a:lnSpc>
              <a:buNone/>
              <a:tabLst>
                <a:tab pos="3886200" algn="r"/>
              </a:tabLst>
            </a:pPr>
            <a:r>
              <a:rPr lang="ar-SA" sz="3200" b="1" dirty="0">
                <a:solidFill>
                  <a:srgbClr val="50A3A7"/>
                </a:solidFill>
                <a:effectLst/>
                <a:latin typeface="Times New Roman" panose="02020603050405020304" pitchFamily="18" charset="0"/>
                <a:ea typeface="Times New Roman" panose="02020603050405020304" pitchFamily="18" charset="0"/>
                <a:cs typeface="Sakkal Majalla" panose="02000000000000000000" pitchFamily="2" charset="-78"/>
              </a:rPr>
              <a:t>مظاهر تحمل المسؤولية</a:t>
            </a:r>
            <a:endParaRPr lang="en-GB" sz="3200" b="1" dirty="0">
              <a:solidFill>
                <a:srgbClr val="50A3A7"/>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تظهر المسؤولية في سلوك الموظف من خلال</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الالتزام بالمواعيد</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تنفيذ المهام بإتقان</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الاعتراف بالأخطاء</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المحافظة على ممتلكات المؤسسة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احترام الأنظمة والتعليمات</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مساعدة الزملاء</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متابعة الأعمال حتى الانتهاء منها</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الالتزام بالمواعيد النهائية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a:extLst>
              <a:ext uri="{FF2B5EF4-FFF2-40B4-BE49-F238E27FC236}">
                <a16:creationId xmlns:a16="http://schemas.microsoft.com/office/drawing/2014/main" id="{E791BFAF-9BF3-BB4F-3E3B-880F5E63DEFA}"/>
              </a:ext>
            </a:extLst>
          </p:cNvPr>
          <p:cNvPicPr>
            <a:picLocks noChangeAspect="1"/>
          </p:cNvPicPr>
          <p:nvPr/>
        </p:nvPicPr>
        <p:blipFill>
          <a:blip r:embed="rId3"/>
          <a:srcRect t="13412" b="11984"/>
          <a:stretch>
            <a:fillRect/>
          </a:stretch>
        </p:blipFill>
        <p:spPr>
          <a:xfrm>
            <a:off x="467621" y="3065235"/>
            <a:ext cx="6096000" cy="3410858"/>
          </a:xfrm>
          <a:prstGeom prst="rect">
            <a:avLst/>
          </a:prstGeom>
          <a:ln>
            <a:noFill/>
          </a:ln>
          <a:effectLst>
            <a:softEdge rad="112500"/>
          </a:effectLst>
        </p:spPr>
      </p:pic>
    </p:spTree>
    <p:extLst>
      <p:ext uri="{BB962C8B-B14F-4D97-AF65-F5344CB8AC3E}">
        <p14:creationId xmlns:p14="http://schemas.microsoft.com/office/powerpoint/2010/main" val="989062427"/>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131421" y="2328294"/>
            <a:ext cx="6183779" cy="306545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0" marR="0" lvl="0" indent="0" algn="r" defTabSz="914400" rtl="1" eaLnBrk="1" fontAlgn="auto" latinLnBrk="0" hangingPunct="1">
              <a:lnSpc>
                <a:spcPct val="115000"/>
              </a:lnSpc>
              <a:spcBef>
                <a:spcPts val="0"/>
              </a:spcBef>
              <a:spcAft>
                <a:spcPts val="0"/>
              </a:spcAft>
              <a:buClrTx/>
              <a:buSzTx/>
              <a:buFontTx/>
              <a:buNone/>
              <a:tabLst>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يقسم المتدربون إلى مجموعات، ويُطلب من كل مجموعة اختيار مشكلة حقيقية تواجه بيئة العمل، ثم</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0"/>
              </a:spcAft>
              <a:buClrTx/>
              <a:buSzTx/>
              <a:buFontTx/>
              <a:buNone/>
              <a:tabLst>
                <a:tab pos="457200" algn="l"/>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تحديد أسباب المشكلة</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0"/>
              </a:spcAft>
              <a:buClrTx/>
              <a:buSzTx/>
              <a:buFontTx/>
              <a:buNone/>
              <a:tabLst>
                <a:tab pos="457200" algn="l"/>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اقتراح ثلاث مبادرات عملية لمعالجتها</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0"/>
              </a:spcAft>
              <a:buClrTx/>
              <a:buSzTx/>
              <a:buFontTx/>
              <a:buNone/>
              <a:tabLst>
                <a:tab pos="457200" algn="l"/>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بيان المسؤوليات المطلوبة لتنفيذ كل مبادرة</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0"/>
              </a:spcAft>
              <a:buClrTx/>
              <a:buSzTx/>
              <a:buFontTx/>
              <a:buNone/>
              <a:tabLst>
                <a:tab pos="457200" algn="l"/>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عرض النتائج ومناقشتها مع بقية المجموعات</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214468"/>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4000" b="1" i="0" u="none" strike="noStrike" kern="1200" cap="none" spc="0" normalizeH="0" baseline="0" noProof="0" dirty="0">
                  <a:ln>
                    <a:noFill/>
                  </a:ln>
                  <a:solidFill>
                    <a:srgbClr val="168489"/>
                  </a:solidFill>
                  <a:effectLst/>
                  <a:uLnTx/>
                  <a:uFillTx/>
                  <a:latin typeface="Sakkal Majalla" panose="02000000000000000000" pitchFamily="2" charset="-78"/>
                  <a:ea typeface="Calibri" panose="020F0502020204030204" pitchFamily="34" charset="0"/>
                  <a:cs typeface="Sakkal Majalla" panose="02000000000000000000" pitchFamily="2" charset="-78"/>
                </a:rPr>
                <a:t>نشاط تدريبي</a:t>
              </a:r>
            </a:p>
          </p:txBody>
        </p:sp>
      </p:grpSp>
    </p:spTree>
    <p:extLst>
      <p:ext uri="{BB962C8B-B14F-4D97-AF65-F5344CB8AC3E}">
        <p14:creationId xmlns:p14="http://schemas.microsoft.com/office/powerpoint/2010/main" val="10454622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443B99FE-25B9-0030-788E-C838C6CD91B4}"/>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9438B21B-BAFD-D8B5-9F18-6F45D408AA81}"/>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5208B32F-FD6B-208B-98D7-49362A92120A}"/>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FB47400F-F407-F8C1-2CAF-B7FF0809327E}"/>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F0C77E1A-C1C9-BE2D-057F-BC311765576E}"/>
              </a:ext>
            </a:extLst>
          </p:cNvPr>
          <p:cNvSpPr txBox="1"/>
          <p:nvPr/>
        </p:nvSpPr>
        <p:spPr>
          <a:xfrm>
            <a:off x="-4812" y="-66139"/>
            <a:ext cx="1371599"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اليوم </a:t>
            </a:r>
            <a:r>
              <a:rPr kumimoji="0" lang="ar-EG"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التدريبي</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6" name="TextBox 25">
            <a:extLst>
              <a:ext uri="{FF2B5EF4-FFF2-40B4-BE49-F238E27FC236}">
                <a16:creationId xmlns:a16="http://schemas.microsoft.com/office/drawing/2014/main" id="{B46138E5-A04F-859C-D16A-52142F862C6B}"/>
              </a:ext>
            </a:extLst>
          </p:cNvPr>
          <p:cNvSpPr txBox="1"/>
          <p:nvPr/>
        </p:nvSpPr>
        <p:spPr>
          <a:xfrm>
            <a:off x="9283960" y="1858546"/>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a:t>
            </a:r>
            <a:r>
              <a:rPr kumimoji="0" lang="ar-EG"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الثانية</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6873BDF8-C24D-D6D3-3375-6BE1451BD4E0}"/>
              </a:ext>
            </a:extLst>
          </p:cNvPr>
          <p:cNvSpPr txBox="1"/>
          <p:nvPr/>
        </p:nvSpPr>
        <p:spPr>
          <a:xfrm>
            <a:off x="2630658" y="1609077"/>
            <a:ext cx="7132440" cy="854080"/>
          </a:xfrm>
          <a:prstGeom prst="rect">
            <a:avLst/>
          </a:prstGeom>
          <a:noFill/>
        </p:spPr>
        <p:txBody>
          <a:bodyPr wrap="square" rtlCol="0">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SY" sz="3600" b="1" i="0" u="none" strike="noStrike" kern="1200" cap="none" spc="0" normalizeH="0" baseline="0" noProof="0" dirty="0">
                <a:ln>
                  <a:noFill/>
                </a:ln>
                <a:solidFill>
                  <a:prstClr val="black"/>
                </a:solidFill>
                <a:effectLst/>
                <a:uLnTx/>
                <a:uFillTx/>
                <a:latin typeface="Times New Roman" panose="02020603050405020304" pitchFamily="18" charset="0"/>
                <a:ea typeface="GE Dinar One"/>
                <a:cs typeface="Sakkal Majalla" panose="02000000000000000000" pitchFamily="2" charset="-78"/>
              </a:rPr>
              <a:t>مهارات النجاح في بيئة العمل الحديثة</a:t>
            </a:r>
            <a:endParaRPr kumimoji="0" lang="en-GB"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endParaRPr>
          </a:p>
        </p:txBody>
      </p:sp>
      <p:sp>
        <p:nvSpPr>
          <p:cNvPr id="40" name="Rectangle 39">
            <a:extLst>
              <a:ext uri="{FF2B5EF4-FFF2-40B4-BE49-F238E27FC236}">
                <a16:creationId xmlns:a16="http://schemas.microsoft.com/office/drawing/2014/main" id="{42A66FF1-5053-FD4E-C341-CEF7D7AB8AD7}"/>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B6DD05DF-A65F-5106-CF06-8C64F402FB6F}"/>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E0DAE1B0-F99A-9146-E258-34BC1FF71796}"/>
              </a:ext>
            </a:extLst>
          </p:cNvPr>
          <p:cNvGrpSpPr/>
          <p:nvPr/>
        </p:nvGrpSpPr>
        <p:grpSpPr>
          <a:xfrm>
            <a:off x="1416365" y="2814934"/>
            <a:ext cx="9884069" cy="4672433"/>
            <a:chOff x="1416365" y="2986383"/>
            <a:chExt cx="9884069" cy="4672433"/>
          </a:xfrm>
        </p:grpSpPr>
        <p:grpSp>
          <p:nvGrpSpPr>
            <p:cNvPr id="4" name="Group 3">
              <a:extLst>
                <a:ext uri="{FF2B5EF4-FFF2-40B4-BE49-F238E27FC236}">
                  <a16:creationId xmlns:a16="http://schemas.microsoft.com/office/drawing/2014/main" id="{88EE6F91-7C7F-2DD6-164F-BC1AEB22D66E}"/>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3A15C5FC-DCBB-6B01-44B6-1C083E304FEC}"/>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7F66D3F-DFDD-51C0-E1A0-F09AE211ABD4}"/>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F1C9927C-8587-6226-EFC1-BE16132821AC}"/>
                </a:ext>
              </a:extLst>
            </p:cNvPr>
            <p:cNvSpPr txBox="1"/>
            <p:nvPr/>
          </p:nvSpPr>
          <p:spPr>
            <a:xfrm>
              <a:off x="1416365" y="2986383"/>
              <a:ext cx="8882378" cy="4672433"/>
            </a:xfrm>
            <a:prstGeom prst="rect">
              <a:avLst/>
            </a:prstGeom>
            <a:noFill/>
          </p:spPr>
          <p:txBody>
            <a:bodyPr wrap="square" rtlCol="0">
              <a:spAutoFit/>
            </a:bodyPr>
            <a:lstStyle/>
            <a:p>
              <a:pPr marL="0" marR="0" lvl="0" indent="0" algn="r" defTabSz="914400" rtl="1" eaLnBrk="1" fontAlgn="auto" latinLnBrk="0" hangingPunct="1">
                <a:lnSpc>
                  <a:spcPct val="107000"/>
                </a:lnSpc>
                <a:spcBef>
                  <a:spcPts val="0"/>
                </a:spcBef>
                <a:spcAft>
                  <a:spcPts val="0"/>
                </a:spcAft>
                <a:buClrTx/>
                <a:buSzPts val="1800"/>
                <a:buFontTx/>
                <a:buNone/>
                <a:tabLst/>
                <a:defRPr/>
              </a:pPr>
              <a:endParaRPr kumimoji="0" lang="ar-SA" sz="2800" b="1" i="0" u="none" strike="noStrike" kern="1200" cap="none" spc="0" normalizeH="0" baseline="0" noProof="0" dirty="0">
                <a:ln>
                  <a:noFill/>
                </a:ln>
                <a:solidFill>
                  <a:prstClr val="white"/>
                </a:solidFill>
                <a:effectLst/>
                <a:uLnTx/>
                <a:uFillTx/>
                <a:latin typeface="Calibri" panose="020F0502020204030204" pitchFamily="34" charset="0"/>
                <a:ea typeface="GE Dinar One"/>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0"/>
                </a:spcAft>
                <a:buClrTx/>
                <a:buSzPts val="1800"/>
                <a:buFontTx/>
                <a:buNone/>
                <a:tabLst/>
                <a:defRPr/>
              </a:pPr>
              <a:r>
                <a:rPr kumimoji="0" lang="ar-SA" sz="2800" b="1" i="0" u="none" strike="noStrike" kern="1200" cap="none" spc="0" normalizeH="0" baseline="0" noProof="0" dirty="0">
                  <a:ln>
                    <a:noFill/>
                  </a:ln>
                  <a:solidFill>
                    <a:prstClr val="white"/>
                  </a:solidFill>
                  <a:effectLst/>
                  <a:uLnTx/>
                  <a:uFillTx/>
                  <a:latin typeface="Calibri" panose="020F0502020204030204" pitchFamily="34" charset="0"/>
                  <a:ea typeface="GE Dinar One"/>
                  <a:cs typeface="Sakkal Majalla" panose="02000000000000000000" pitchFamily="2" charset="-78"/>
                </a:rPr>
                <a:t> مهارات الاتصال والتواصل الفعال.</a:t>
              </a:r>
            </a:p>
            <a:p>
              <a:pPr marL="0" marR="0" lvl="0" indent="0" algn="r" defTabSz="914400" rtl="1" eaLnBrk="1" fontAlgn="auto" latinLnBrk="0" hangingPunct="1">
                <a:lnSpc>
                  <a:spcPct val="107000"/>
                </a:lnSpc>
                <a:spcBef>
                  <a:spcPts val="0"/>
                </a:spcBef>
                <a:spcAft>
                  <a:spcPts val="0"/>
                </a:spcAft>
                <a:buClrTx/>
                <a:buSzPts val="1800"/>
                <a:buFontTx/>
                <a:buNone/>
                <a:tabLst/>
                <a:defRPr/>
              </a:pPr>
              <a:r>
                <a:rPr kumimoji="0" lang="ar-SA" sz="2800" b="1" i="0" u="none" strike="noStrike" kern="1200" cap="none" spc="0" normalizeH="0" baseline="0" noProof="0" dirty="0">
                  <a:ln>
                    <a:noFill/>
                  </a:ln>
                  <a:solidFill>
                    <a:prstClr val="white"/>
                  </a:solidFill>
                  <a:effectLst/>
                  <a:uLnTx/>
                  <a:uFillTx/>
                  <a:latin typeface="Calibri" panose="020F0502020204030204" pitchFamily="34" charset="0"/>
                  <a:ea typeface="GE Dinar One"/>
                  <a:cs typeface="Sakkal Majalla" panose="02000000000000000000" pitchFamily="2" charset="-78"/>
                </a:rPr>
                <a:t> بناء العلاقات المهنية الإيجابية.</a:t>
              </a:r>
            </a:p>
            <a:p>
              <a:pPr marL="0" marR="0" lvl="0" indent="0" algn="r" defTabSz="914400" rtl="1" eaLnBrk="1" fontAlgn="auto" latinLnBrk="0" hangingPunct="1">
                <a:lnSpc>
                  <a:spcPct val="107000"/>
                </a:lnSpc>
                <a:spcBef>
                  <a:spcPts val="0"/>
                </a:spcBef>
                <a:spcAft>
                  <a:spcPts val="0"/>
                </a:spcAft>
                <a:buClrTx/>
                <a:buSzPts val="1800"/>
                <a:buFontTx/>
                <a:buNone/>
                <a:tabLst/>
                <a:defRPr/>
              </a:pPr>
              <a:r>
                <a:rPr kumimoji="0" lang="ar-SA" sz="2800" b="1" i="0" u="none" strike="noStrike" kern="1200" cap="none" spc="0" normalizeH="0" baseline="0" noProof="0" dirty="0">
                  <a:ln>
                    <a:noFill/>
                  </a:ln>
                  <a:solidFill>
                    <a:prstClr val="white"/>
                  </a:solidFill>
                  <a:effectLst/>
                  <a:uLnTx/>
                  <a:uFillTx/>
                  <a:latin typeface="Calibri" panose="020F0502020204030204" pitchFamily="34" charset="0"/>
                  <a:ea typeface="GE Dinar One"/>
                  <a:cs typeface="Sakkal Majalla" panose="02000000000000000000" pitchFamily="2" charset="-78"/>
                </a:rPr>
                <a:t> العمل الجماعي والتعاون لتحقيق الأهداف.</a:t>
              </a:r>
            </a:p>
            <a:p>
              <a:pPr marL="0" marR="0" lvl="0" indent="0" algn="r" defTabSz="914400" rtl="1" eaLnBrk="1" fontAlgn="auto" latinLnBrk="0" hangingPunct="1">
                <a:lnSpc>
                  <a:spcPct val="107000"/>
                </a:lnSpc>
                <a:spcBef>
                  <a:spcPts val="0"/>
                </a:spcBef>
                <a:spcAft>
                  <a:spcPts val="0"/>
                </a:spcAft>
                <a:buClrTx/>
                <a:buSzPts val="1800"/>
                <a:buFontTx/>
                <a:buNone/>
                <a:tabLst/>
                <a:defRPr/>
              </a:pPr>
              <a:r>
                <a:rPr kumimoji="0" lang="ar-SA" sz="2800" b="1" i="0" u="none" strike="noStrike" kern="1200" cap="none" spc="0" normalizeH="0" baseline="0" noProof="0" dirty="0">
                  <a:ln>
                    <a:noFill/>
                  </a:ln>
                  <a:solidFill>
                    <a:prstClr val="white"/>
                  </a:solidFill>
                  <a:effectLst/>
                  <a:uLnTx/>
                  <a:uFillTx/>
                  <a:latin typeface="Calibri" panose="020F0502020204030204" pitchFamily="34" charset="0"/>
                  <a:ea typeface="GE Dinar One"/>
                  <a:cs typeface="Sakkal Majalla" panose="02000000000000000000" pitchFamily="2" charset="-78"/>
                </a:rPr>
                <a:t> التعامل مع ضغوط العمل وحل المشكلات.</a:t>
              </a:r>
            </a:p>
            <a:p>
              <a:pPr marL="0" marR="0" lvl="0" indent="0" algn="r" defTabSz="914400" rtl="1" eaLnBrk="1" fontAlgn="auto" latinLnBrk="0" hangingPunct="1">
                <a:lnSpc>
                  <a:spcPct val="107000"/>
                </a:lnSpc>
                <a:spcBef>
                  <a:spcPts val="0"/>
                </a:spcBef>
                <a:spcAft>
                  <a:spcPts val="0"/>
                </a:spcAft>
                <a:buClrTx/>
                <a:buSzPts val="1800"/>
                <a:buFontTx/>
                <a:buNone/>
                <a:tabLst/>
                <a:defRPr/>
              </a:pPr>
              <a:r>
                <a:rPr kumimoji="0" lang="ar-SA" sz="2800" b="1" i="0" u="none" strike="noStrike" kern="1200" cap="none" spc="0" normalizeH="0" baseline="0" noProof="0" dirty="0">
                  <a:ln>
                    <a:noFill/>
                  </a:ln>
                  <a:solidFill>
                    <a:prstClr val="white"/>
                  </a:solidFill>
                  <a:effectLst/>
                  <a:uLnTx/>
                  <a:uFillTx/>
                  <a:latin typeface="Calibri" panose="020F0502020204030204" pitchFamily="34" charset="0"/>
                  <a:ea typeface="GE Dinar One"/>
                  <a:cs typeface="Sakkal Majalla" panose="02000000000000000000" pitchFamily="2" charset="-78"/>
                </a:rPr>
                <a:t> المرونة والتكيف مع التغيير.</a:t>
              </a:r>
            </a:p>
            <a:p>
              <a:pPr marL="0" marR="0" lvl="0" indent="0" algn="r" defTabSz="914400" rtl="1" eaLnBrk="1" fontAlgn="auto" latinLnBrk="0" hangingPunct="1">
                <a:lnSpc>
                  <a:spcPct val="107000"/>
                </a:lnSpc>
                <a:spcBef>
                  <a:spcPts val="0"/>
                </a:spcBef>
                <a:spcAft>
                  <a:spcPts val="0"/>
                </a:spcAft>
                <a:buClrTx/>
                <a:buSzPts val="1800"/>
                <a:buFontTx/>
                <a:buNone/>
                <a:tabLst/>
                <a:defRPr/>
              </a:pPr>
              <a:r>
                <a:rPr kumimoji="0" lang="ar-SA" sz="2800" b="1" i="0" u="none" strike="noStrike" kern="1200" cap="none" spc="0" normalizeH="0" baseline="0" noProof="0" dirty="0">
                  <a:ln>
                    <a:noFill/>
                  </a:ln>
                  <a:solidFill>
                    <a:prstClr val="white"/>
                  </a:solidFill>
                  <a:effectLst/>
                  <a:uLnTx/>
                  <a:uFillTx/>
                  <a:latin typeface="Calibri" panose="020F0502020204030204" pitchFamily="34" charset="0"/>
                  <a:ea typeface="GE Dinar One"/>
                  <a:cs typeface="Sakkal Majalla" panose="02000000000000000000" pitchFamily="2" charset="-78"/>
                </a:rPr>
                <a:t> التطوير الذاتي والتعلم المستمر.</a:t>
              </a:r>
            </a:p>
            <a:p>
              <a:pPr marL="0" marR="0" lvl="0" indent="0" algn="r" defTabSz="914400" rtl="1" eaLnBrk="1" fontAlgn="auto" latinLnBrk="0" hangingPunct="1">
                <a:lnSpc>
                  <a:spcPct val="107000"/>
                </a:lnSpc>
                <a:spcBef>
                  <a:spcPts val="0"/>
                </a:spcBef>
                <a:spcAft>
                  <a:spcPts val="0"/>
                </a:spcAft>
                <a:buClrTx/>
                <a:buSzPts val="1800"/>
                <a:buFontTx/>
                <a:buNone/>
                <a:tabLst/>
                <a:defRPr/>
              </a:pPr>
              <a:r>
                <a:rPr kumimoji="0" lang="ar-SA" sz="2800" b="1" i="0" u="none" strike="noStrike" kern="1200" cap="none" spc="0" normalizeH="0" baseline="0" noProof="0" dirty="0">
                  <a:ln>
                    <a:noFill/>
                  </a:ln>
                  <a:solidFill>
                    <a:prstClr val="white"/>
                  </a:solidFill>
                  <a:effectLst/>
                  <a:uLnTx/>
                  <a:uFillTx/>
                  <a:latin typeface="Calibri" panose="020F0502020204030204" pitchFamily="34" charset="0"/>
                  <a:ea typeface="GE Dinar One"/>
                  <a:cs typeface="Sakkal Majalla" panose="02000000000000000000" pitchFamily="2" charset="-78"/>
                </a:rPr>
                <a:t> إعداد خطة عمل شخصية للمحافظة على النجاح الوظيفي بعد انتهاء الدورة.</a:t>
              </a:r>
            </a:p>
            <a:p>
              <a:pPr marL="0" marR="0" lvl="0" indent="0" algn="r" defTabSz="914400" rtl="1" eaLnBrk="1" fontAlgn="auto" latinLnBrk="0" hangingPunct="1">
                <a:lnSpc>
                  <a:spcPct val="107000"/>
                </a:lnSpc>
                <a:spcBef>
                  <a:spcPts val="0"/>
                </a:spcBef>
                <a:spcAft>
                  <a:spcPts val="0"/>
                </a:spcAft>
                <a:buClrTx/>
                <a:buSzPts val="1800"/>
                <a:buFontTx/>
                <a:buNone/>
                <a:tabLst/>
                <a:defRPr/>
              </a:pPr>
              <a:endParaRPr kumimoji="0" lang="ar-SA" sz="2800" b="1" i="0" u="none" strike="noStrike" kern="1200" cap="none" spc="0" normalizeH="0" baseline="0" noProof="0" dirty="0">
                <a:ln>
                  <a:noFill/>
                </a:ln>
                <a:solidFill>
                  <a:prstClr val="white"/>
                </a:solidFill>
                <a:effectLst/>
                <a:uLnTx/>
                <a:uFillTx/>
                <a:latin typeface="Calibri" panose="020F0502020204030204" pitchFamily="34" charset="0"/>
                <a:ea typeface="GE Dinar One"/>
                <a:cs typeface="Sakkal Majalla" panose="020000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Y" sz="2800" b="1" i="0" u="none" strike="noStrike" kern="1200" cap="none" spc="0" normalizeH="0" baseline="0" noProof="0" dirty="0">
                <a:ln>
                  <a:noFill/>
                </a:ln>
                <a:solidFill>
                  <a:prstClr val="white"/>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6292619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p:cNvPicPr>
            <a:picLocks noChangeAspect="1"/>
          </p:cNvPicPr>
          <p:nvPr/>
        </p:nvPicPr>
        <p:blipFill>
          <a:blip r:embed="rId2" cstate="hqprint">
            <a:clrChange>
              <a:clrFrom>
                <a:srgbClr val="FFFFFF"/>
              </a:clrFrom>
              <a:clrTo>
                <a:srgbClr val="FFFFFF">
                  <a:alpha val="0"/>
                </a:srgbClr>
              </a:clrTo>
            </a:clrChange>
            <a:duotone>
              <a:srgbClr val="56687C">
                <a:shade val="45000"/>
                <a:satMod val="135000"/>
              </a:srgbClr>
              <a:prstClr val="white"/>
            </a:duotone>
            <a:extLst>
              <a:ext uri="{28A0092B-C50C-407E-A947-70E740481C1C}">
                <a14:useLocalDpi xmlns:a14="http://schemas.microsoft.com/office/drawing/2010/main" val="0"/>
              </a:ext>
            </a:extLst>
          </a:blip>
          <a:stretch>
            <a:fillRect/>
          </a:stretch>
        </p:blipFill>
        <p:spPr>
          <a:xfrm>
            <a:off x="10271522" y="488888"/>
            <a:ext cx="1544763" cy="1544763"/>
          </a:xfrm>
          <a:prstGeom prst="rect">
            <a:avLst/>
          </a:prstGeom>
        </p:spPr>
      </p:pic>
      <p:grpSp>
        <p:nvGrpSpPr>
          <p:cNvPr id="117" name="Group 116"/>
          <p:cNvGrpSpPr/>
          <p:nvPr/>
        </p:nvGrpSpPr>
        <p:grpSpPr>
          <a:xfrm>
            <a:off x="897283" y="541806"/>
            <a:ext cx="10446596" cy="5765681"/>
            <a:chOff x="961291" y="404646"/>
            <a:chExt cx="10446596" cy="5765681"/>
          </a:xfrm>
        </p:grpSpPr>
        <p:grpSp>
          <p:nvGrpSpPr>
            <p:cNvPr id="2" name="Group 1">
              <a:extLst>
                <a:ext uri="{FF2B5EF4-FFF2-40B4-BE49-F238E27FC236}">
                  <a16:creationId xmlns:a16="http://schemas.microsoft.com/office/drawing/2014/main" id="{6B6CA235-682B-4455-95AA-86A99BE43337}"/>
                </a:ext>
              </a:extLst>
            </p:cNvPr>
            <p:cNvGrpSpPr/>
            <p:nvPr/>
          </p:nvGrpSpPr>
          <p:grpSpPr>
            <a:xfrm>
              <a:off x="961291" y="404646"/>
              <a:ext cx="10446596" cy="5765681"/>
              <a:chOff x="648519" y="473579"/>
              <a:chExt cx="7719529" cy="4309679"/>
            </a:xfrm>
          </p:grpSpPr>
          <p:sp>
            <p:nvSpPr>
              <p:cNvPr id="3" name="Freeform 77">
                <a:extLst>
                  <a:ext uri="{FF2B5EF4-FFF2-40B4-BE49-F238E27FC236}">
                    <a16:creationId xmlns:a16="http://schemas.microsoft.com/office/drawing/2014/main" id="{A56EE630-5CDC-4895-A0DC-95319EBB4BE9}"/>
                  </a:ext>
                </a:extLst>
              </p:cNvPr>
              <p:cNvSpPr>
                <a:spLocks/>
              </p:cNvSpPr>
              <p:nvPr/>
            </p:nvSpPr>
            <p:spPr bwMode="auto">
              <a:xfrm>
                <a:off x="4570663" y="1446838"/>
                <a:ext cx="1164768" cy="594326"/>
              </a:xfrm>
              <a:custGeom>
                <a:avLst/>
                <a:gdLst>
                  <a:gd name="connsiteX0" fmla="*/ 0 w 1164768"/>
                  <a:gd name="connsiteY0" fmla="*/ 0 h 594326"/>
                  <a:gd name="connsiteX1" fmla="*/ 1164768 w 1164768"/>
                  <a:gd name="connsiteY1" fmla="*/ 482287 h 594326"/>
                  <a:gd name="connsiteX2" fmla="*/ 1117457 w 1164768"/>
                  <a:gd name="connsiteY2" fmla="*/ 529601 h 594326"/>
                  <a:gd name="connsiteX3" fmla="*/ 1074401 w 1164768"/>
                  <a:gd name="connsiteY3" fmla="*/ 572659 h 594326"/>
                  <a:gd name="connsiteX4" fmla="*/ 967797 w 1164768"/>
                  <a:gd name="connsiteY4" fmla="*/ 475010 h 594326"/>
                  <a:gd name="connsiteX5" fmla="*/ 93 w 1164768"/>
                  <a:gd name="connsiteY5" fmla="*/ 128213 h 594326"/>
                  <a:gd name="connsiteX6" fmla="*/ 93 w 1164768"/>
                  <a:gd name="connsiteY6" fmla="*/ 516959 h 594326"/>
                  <a:gd name="connsiteX7" fmla="*/ 93 w 1164768"/>
                  <a:gd name="connsiteY7" fmla="*/ 594321 h 594326"/>
                  <a:gd name="connsiteX8" fmla="*/ 0 w 1164768"/>
                  <a:gd name="connsiteY8" fmla="*/ 594326 h 594326"/>
                  <a:gd name="connsiteX9" fmla="*/ 0 w 1164768"/>
                  <a:gd name="connsiteY9" fmla="*/ 543676 h 594326"/>
                  <a:gd name="connsiteX10" fmla="*/ 0 w 1164768"/>
                  <a:gd name="connsiteY10" fmla="*/ 0 h 59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4768" h="594326">
                    <a:moveTo>
                      <a:pt x="0" y="0"/>
                    </a:moveTo>
                    <a:cubicBezTo>
                      <a:pt x="456883" y="0"/>
                      <a:pt x="868641" y="183326"/>
                      <a:pt x="1164768" y="482287"/>
                    </a:cubicBezTo>
                    <a:cubicBezTo>
                      <a:pt x="1164768" y="482287"/>
                      <a:pt x="1164768" y="482287"/>
                      <a:pt x="1117457" y="529601"/>
                    </a:cubicBezTo>
                    <a:lnTo>
                      <a:pt x="1074401" y="572659"/>
                    </a:lnTo>
                    <a:lnTo>
                      <a:pt x="967797" y="475010"/>
                    </a:lnTo>
                    <a:cubicBezTo>
                      <a:pt x="706182" y="257764"/>
                      <a:pt x="369082" y="128213"/>
                      <a:pt x="93" y="128213"/>
                    </a:cubicBezTo>
                    <a:cubicBezTo>
                      <a:pt x="93" y="270739"/>
                      <a:pt x="93" y="399903"/>
                      <a:pt x="93" y="516959"/>
                    </a:cubicBezTo>
                    <a:lnTo>
                      <a:pt x="93" y="594321"/>
                    </a:lnTo>
                    <a:lnTo>
                      <a:pt x="0" y="594326"/>
                    </a:lnTo>
                    <a:lnTo>
                      <a:pt x="0" y="543676"/>
                    </a:lnTo>
                    <a:cubicBezTo>
                      <a:pt x="0" y="386042"/>
                      <a:pt x="0" y="205889"/>
                      <a:pt x="0" y="0"/>
                    </a:cubicBezTo>
                    <a:close/>
                  </a:path>
                </a:pathLst>
              </a:custGeom>
              <a:solidFill>
                <a:srgbClr val="002060">
                  <a:alpha val="60000"/>
                </a:srgbClr>
              </a:solidFill>
              <a:ln>
                <a:noFill/>
              </a:ln>
            </p:spPr>
            <p:txBody>
              <a:bodyPr vert="horz" wrap="square" lIns="91440" tIns="45720" rIns="91440" bIns="45720" numCol="1" anchor="ctr"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Freeform 103">
                <a:extLst>
                  <a:ext uri="{FF2B5EF4-FFF2-40B4-BE49-F238E27FC236}">
                    <a16:creationId xmlns:a16="http://schemas.microsoft.com/office/drawing/2014/main" id="{9BC03E4D-D28A-44A0-9F10-ACBD38186B88}"/>
                  </a:ext>
                </a:extLst>
              </p:cNvPr>
              <p:cNvSpPr>
                <a:spLocks/>
              </p:cNvSpPr>
              <p:nvPr/>
            </p:nvSpPr>
            <p:spPr bwMode="auto">
              <a:xfrm>
                <a:off x="5645574" y="1929179"/>
                <a:ext cx="572201" cy="1162164"/>
              </a:xfrm>
              <a:custGeom>
                <a:avLst/>
                <a:gdLst>
                  <a:gd name="connsiteX0" fmla="*/ 92734 w 572201"/>
                  <a:gd name="connsiteY0" fmla="*/ 0 h 1162164"/>
                  <a:gd name="connsiteX1" fmla="*/ 572201 w 572201"/>
                  <a:gd name="connsiteY1" fmla="*/ 1161947 h 1162164"/>
                  <a:gd name="connsiteX2" fmla="*/ 476942 w 572201"/>
                  <a:gd name="connsiteY2" fmla="*/ 1162110 h 1162164"/>
                  <a:gd name="connsiteX3" fmla="*/ 445390 w 572201"/>
                  <a:gd name="connsiteY3" fmla="*/ 1162164 h 1162164"/>
                  <a:gd name="connsiteX4" fmla="*/ 437655 w 572201"/>
                  <a:gd name="connsiteY4" fmla="*/ 1008344 h 1162164"/>
                  <a:gd name="connsiteX5" fmla="*/ 2913 w 572201"/>
                  <a:gd name="connsiteY5" fmla="*/ 91071 h 1162164"/>
                  <a:gd name="connsiteX6" fmla="*/ 629 w 572201"/>
                  <a:gd name="connsiteY6" fmla="*/ 93350 h 1162164"/>
                  <a:gd name="connsiteX7" fmla="*/ 0 w 572201"/>
                  <a:gd name="connsiteY7" fmla="*/ 92506 h 116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2201" h="1162164">
                    <a:moveTo>
                      <a:pt x="92734" y="0"/>
                    </a:moveTo>
                    <a:cubicBezTo>
                      <a:pt x="388876" y="296127"/>
                      <a:pt x="572201" y="707885"/>
                      <a:pt x="572201" y="1161947"/>
                    </a:cubicBezTo>
                    <a:cubicBezTo>
                      <a:pt x="572201" y="1161947"/>
                      <a:pt x="572201" y="1161947"/>
                      <a:pt x="476942" y="1162110"/>
                    </a:cubicBezTo>
                    <a:lnTo>
                      <a:pt x="445390" y="1162164"/>
                    </a:lnTo>
                    <a:lnTo>
                      <a:pt x="437655" y="1008344"/>
                    </a:lnTo>
                    <a:cubicBezTo>
                      <a:pt x="401530" y="651101"/>
                      <a:pt x="242084" y="330230"/>
                      <a:pt x="2913" y="91071"/>
                    </a:cubicBezTo>
                    <a:lnTo>
                      <a:pt x="629" y="93350"/>
                    </a:lnTo>
                    <a:lnTo>
                      <a:pt x="0" y="92506"/>
                    </a:lnTo>
                    <a:close/>
                  </a:path>
                </a:pathLst>
              </a:custGeom>
              <a:solidFill>
                <a:srgbClr val="002B82">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reeform 83">
                <a:extLst>
                  <a:ext uri="{FF2B5EF4-FFF2-40B4-BE49-F238E27FC236}">
                    <a16:creationId xmlns:a16="http://schemas.microsoft.com/office/drawing/2014/main" id="{1E375A78-1500-4F88-9EAF-31C1680CF6CE}"/>
                  </a:ext>
                </a:extLst>
              </p:cNvPr>
              <p:cNvSpPr>
                <a:spLocks/>
              </p:cNvSpPr>
              <p:nvPr/>
            </p:nvSpPr>
            <p:spPr bwMode="auto">
              <a:xfrm>
                <a:off x="5649086" y="3091565"/>
                <a:ext cx="568690" cy="1167149"/>
              </a:xfrm>
              <a:custGeom>
                <a:avLst/>
                <a:gdLst>
                  <a:gd name="connsiteX0" fmla="*/ 568690 w 568690"/>
                  <a:gd name="connsiteY0" fmla="*/ 0 h 1167149"/>
                  <a:gd name="connsiteX1" fmla="*/ 568690 w 568690"/>
                  <a:gd name="connsiteY1" fmla="*/ 2819 h 1167149"/>
                  <a:gd name="connsiteX2" fmla="*/ 89223 w 568690"/>
                  <a:gd name="connsiteY2" fmla="*/ 1167149 h 1167149"/>
                  <a:gd name="connsiteX3" fmla="*/ 41795 w 568690"/>
                  <a:gd name="connsiteY3" fmla="*/ 1119856 h 1167149"/>
                  <a:gd name="connsiteX4" fmla="*/ 0 w 568690"/>
                  <a:gd name="connsiteY4" fmla="*/ 1078179 h 1167149"/>
                  <a:gd name="connsiteX5" fmla="*/ 96895 w 568690"/>
                  <a:gd name="connsiteY5" fmla="*/ 971505 h 1167149"/>
                  <a:gd name="connsiteX6" fmla="*/ 441948 w 568690"/>
                  <a:gd name="connsiteY6" fmla="*/ 4165 h 1167149"/>
                  <a:gd name="connsiteX7" fmla="*/ 441948 w 568690"/>
                  <a:gd name="connsiteY7" fmla="*/ 1563 h 1167149"/>
                  <a:gd name="connsiteX8" fmla="*/ 439406 w 568690"/>
                  <a:gd name="connsiteY8" fmla="*/ 1568 h 1167149"/>
                  <a:gd name="connsiteX9" fmla="*/ 439474 w 568690"/>
                  <a:gd name="connsiteY9" fmla="*/ 222 h 116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8690" h="1167149">
                    <a:moveTo>
                      <a:pt x="568690" y="0"/>
                    </a:moveTo>
                    <a:cubicBezTo>
                      <a:pt x="568690" y="2819"/>
                      <a:pt x="568690" y="2819"/>
                      <a:pt x="568690" y="2819"/>
                    </a:cubicBezTo>
                    <a:cubicBezTo>
                      <a:pt x="568690" y="459530"/>
                      <a:pt x="385365" y="871133"/>
                      <a:pt x="89223" y="1167149"/>
                    </a:cubicBezTo>
                    <a:cubicBezTo>
                      <a:pt x="89223" y="1167149"/>
                      <a:pt x="89223" y="1167149"/>
                      <a:pt x="41795" y="1119856"/>
                    </a:cubicBezTo>
                    <a:lnTo>
                      <a:pt x="0" y="1078179"/>
                    </a:lnTo>
                    <a:lnTo>
                      <a:pt x="96895" y="971505"/>
                    </a:lnTo>
                    <a:cubicBezTo>
                      <a:pt x="312398" y="709988"/>
                      <a:pt x="441948" y="373015"/>
                      <a:pt x="441948" y="4165"/>
                    </a:cubicBezTo>
                    <a:cubicBezTo>
                      <a:pt x="441948" y="4165"/>
                      <a:pt x="441948" y="4165"/>
                      <a:pt x="441948" y="1563"/>
                    </a:cubicBezTo>
                    <a:lnTo>
                      <a:pt x="439406" y="1568"/>
                    </a:lnTo>
                    <a:lnTo>
                      <a:pt x="439474" y="222"/>
                    </a:lnTo>
                    <a:close/>
                  </a:path>
                </a:pathLst>
              </a:custGeom>
              <a:solidFill>
                <a:srgbClr val="0038A8">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reeform 88">
                <a:extLst>
                  <a:ext uri="{FF2B5EF4-FFF2-40B4-BE49-F238E27FC236}">
                    <a16:creationId xmlns:a16="http://schemas.microsoft.com/office/drawing/2014/main" id="{0E2BAE95-9E0A-4D6E-9453-4F4E0BBE4C54}"/>
                  </a:ext>
                </a:extLst>
              </p:cNvPr>
              <p:cNvSpPr>
                <a:spLocks/>
              </p:cNvSpPr>
              <p:nvPr/>
            </p:nvSpPr>
            <p:spPr bwMode="auto">
              <a:xfrm>
                <a:off x="4572466" y="4144373"/>
                <a:ext cx="1162967" cy="594303"/>
              </a:xfrm>
              <a:custGeom>
                <a:avLst/>
                <a:gdLst>
                  <a:gd name="connsiteX0" fmla="*/ 90 w 1162967"/>
                  <a:gd name="connsiteY0" fmla="*/ 0 h 594303"/>
                  <a:gd name="connsiteX1" fmla="*/ 197 w 1162967"/>
                  <a:gd name="connsiteY1" fmla="*/ 62564 h 594303"/>
                  <a:gd name="connsiteX2" fmla="*/ 894 w 1162967"/>
                  <a:gd name="connsiteY2" fmla="*/ 469031 h 594303"/>
                  <a:gd name="connsiteX3" fmla="*/ 1073367 w 1162967"/>
                  <a:gd name="connsiteY3" fmla="*/ 26367 h 594303"/>
                  <a:gd name="connsiteX4" fmla="*/ 1070280 w 1162967"/>
                  <a:gd name="connsiteY4" fmla="*/ 23279 h 594303"/>
                  <a:gd name="connsiteX5" fmla="*/ 1071081 w 1162967"/>
                  <a:gd name="connsiteY5" fmla="*/ 22793 h 594303"/>
                  <a:gd name="connsiteX6" fmla="*/ 1162967 w 1162967"/>
                  <a:gd name="connsiteY6" fmla="*/ 114708 h 594303"/>
                  <a:gd name="connsiteX7" fmla="*/ 1019 w 1162967"/>
                  <a:gd name="connsiteY7" fmla="*/ 594303 h 594303"/>
                  <a:gd name="connsiteX8" fmla="*/ 103 w 1162967"/>
                  <a:gd name="connsiteY8" fmla="*/ 59847 h 594303"/>
                  <a:gd name="connsiteX9" fmla="*/ 0 w 1162967"/>
                  <a:gd name="connsiteY9" fmla="*/ 4 h 594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2967" h="594303">
                    <a:moveTo>
                      <a:pt x="90" y="0"/>
                    </a:moveTo>
                    <a:lnTo>
                      <a:pt x="197" y="62564"/>
                    </a:lnTo>
                    <a:cubicBezTo>
                      <a:pt x="894" y="469031"/>
                      <a:pt x="894" y="469031"/>
                      <a:pt x="894" y="469031"/>
                    </a:cubicBezTo>
                    <a:cubicBezTo>
                      <a:pt x="419992" y="469031"/>
                      <a:pt x="800043" y="302382"/>
                      <a:pt x="1073367" y="26367"/>
                    </a:cubicBezTo>
                    <a:lnTo>
                      <a:pt x="1070280" y="23279"/>
                    </a:lnTo>
                    <a:lnTo>
                      <a:pt x="1071081" y="22793"/>
                    </a:lnTo>
                    <a:lnTo>
                      <a:pt x="1162967" y="114708"/>
                    </a:lnTo>
                    <a:cubicBezTo>
                      <a:pt x="866840" y="413750"/>
                      <a:pt x="455082" y="594303"/>
                      <a:pt x="1019" y="594303"/>
                    </a:cubicBezTo>
                    <a:cubicBezTo>
                      <a:pt x="1019" y="594303"/>
                      <a:pt x="1019" y="594303"/>
                      <a:pt x="103" y="59847"/>
                    </a:cubicBezTo>
                    <a:lnTo>
                      <a:pt x="0" y="4"/>
                    </a:lnTo>
                    <a:close/>
                  </a:path>
                </a:pathLst>
              </a:custGeom>
              <a:solidFill>
                <a:srgbClr val="0049DA">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92">
                <a:extLst>
                  <a:ext uri="{FF2B5EF4-FFF2-40B4-BE49-F238E27FC236}">
                    <a16:creationId xmlns:a16="http://schemas.microsoft.com/office/drawing/2014/main" id="{B1F4F9B0-2840-4850-998E-9CF87A1622F8}"/>
                  </a:ext>
                </a:extLst>
              </p:cNvPr>
              <p:cNvSpPr>
                <a:spLocks/>
              </p:cNvSpPr>
              <p:nvPr/>
            </p:nvSpPr>
            <p:spPr bwMode="auto">
              <a:xfrm>
                <a:off x="3405896" y="4164891"/>
                <a:ext cx="1167150" cy="573787"/>
              </a:xfrm>
              <a:custGeom>
                <a:avLst/>
                <a:gdLst>
                  <a:gd name="connsiteX0" fmla="*/ 96713 w 1167150"/>
                  <a:gd name="connsiteY0" fmla="*/ 0 h 573787"/>
                  <a:gd name="connsiteX1" fmla="*/ 97651 w 1167150"/>
                  <a:gd name="connsiteY1" fmla="*/ 564 h 573787"/>
                  <a:gd name="connsiteX2" fmla="*/ 94280 w 1167150"/>
                  <a:gd name="connsiteY2" fmla="*/ 3945 h 573787"/>
                  <a:gd name="connsiteX3" fmla="*/ 89784 w 1167150"/>
                  <a:gd name="connsiteY3" fmla="*/ 8455 h 573787"/>
                  <a:gd name="connsiteX4" fmla="*/ 1164457 w 1167150"/>
                  <a:gd name="connsiteY4" fmla="*/ 448515 h 573787"/>
                  <a:gd name="connsiteX5" fmla="*/ 1166936 w 1167150"/>
                  <a:gd name="connsiteY5" fmla="*/ 448515 h 573787"/>
                  <a:gd name="connsiteX6" fmla="*/ 1167150 w 1167150"/>
                  <a:gd name="connsiteY6" fmla="*/ 573787 h 573787"/>
                  <a:gd name="connsiteX7" fmla="*/ 1164331 w 1167150"/>
                  <a:gd name="connsiteY7" fmla="*/ 573787 h 573787"/>
                  <a:gd name="connsiteX8" fmla="*/ 0 w 1167150"/>
                  <a:gd name="connsiteY8" fmla="*/ 97013 h 573787"/>
                  <a:gd name="connsiteX9" fmla="*/ 92371 w 1167150"/>
                  <a:gd name="connsiteY9" fmla="*/ 4355 h 57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7150" h="573787">
                    <a:moveTo>
                      <a:pt x="96713" y="0"/>
                    </a:moveTo>
                    <a:lnTo>
                      <a:pt x="97651" y="564"/>
                    </a:lnTo>
                    <a:lnTo>
                      <a:pt x="94280" y="3945"/>
                    </a:lnTo>
                    <a:cubicBezTo>
                      <a:pt x="89784" y="8455"/>
                      <a:pt x="89784" y="8455"/>
                      <a:pt x="89784" y="8455"/>
                    </a:cubicBezTo>
                    <a:cubicBezTo>
                      <a:pt x="363007" y="281866"/>
                      <a:pt x="742915" y="448515"/>
                      <a:pt x="1164457" y="448515"/>
                    </a:cubicBezTo>
                    <a:lnTo>
                      <a:pt x="1166936" y="448515"/>
                    </a:lnTo>
                    <a:lnTo>
                      <a:pt x="1167150" y="573787"/>
                    </a:lnTo>
                    <a:cubicBezTo>
                      <a:pt x="1164331" y="573787"/>
                      <a:pt x="1164331" y="573787"/>
                      <a:pt x="1164331" y="573787"/>
                    </a:cubicBezTo>
                    <a:cubicBezTo>
                      <a:pt x="707620" y="573787"/>
                      <a:pt x="296017" y="393234"/>
                      <a:pt x="0" y="97013"/>
                    </a:cubicBezTo>
                    <a:cubicBezTo>
                      <a:pt x="0" y="97013"/>
                      <a:pt x="0" y="97013"/>
                      <a:pt x="92371" y="4355"/>
                    </a:cubicBezTo>
                    <a:close/>
                  </a:path>
                </a:pathLst>
              </a:custGeom>
              <a:solidFill>
                <a:srgbClr val="095B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97">
                <a:extLst>
                  <a:ext uri="{FF2B5EF4-FFF2-40B4-BE49-F238E27FC236}">
                    <a16:creationId xmlns:a16="http://schemas.microsoft.com/office/drawing/2014/main" id="{DCDCFB15-92B7-4A91-8721-707C999E3615}"/>
                  </a:ext>
                </a:extLst>
              </p:cNvPr>
              <p:cNvSpPr>
                <a:spLocks/>
              </p:cNvSpPr>
              <p:nvPr/>
            </p:nvSpPr>
            <p:spPr bwMode="auto">
              <a:xfrm>
                <a:off x="2925936" y="3093948"/>
                <a:ext cx="568705" cy="1164767"/>
              </a:xfrm>
              <a:custGeom>
                <a:avLst/>
                <a:gdLst>
                  <a:gd name="connsiteX0" fmla="*/ 0 w 568705"/>
                  <a:gd name="connsiteY0" fmla="*/ 0 h 1164767"/>
                  <a:gd name="connsiteX1" fmla="*/ 130483 w 568705"/>
                  <a:gd name="connsiteY1" fmla="*/ 0 h 1164767"/>
                  <a:gd name="connsiteX2" fmla="*/ 136153 w 568705"/>
                  <a:gd name="connsiteY2" fmla="*/ 0 h 1164767"/>
                  <a:gd name="connsiteX3" fmla="*/ 136502 w 568705"/>
                  <a:gd name="connsiteY3" fmla="*/ 1378 h 1164767"/>
                  <a:gd name="connsiteX4" fmla="*/ 133094 w 568705"/>
                  <a:gd name="connsiteY4" fmla="*/ 1378 h 1164767"/>
                  <a:gd name="connsiteX5" fmla="*/ 126743 w 568705"/>
                  <a:gd name="connsiteY5" fmla="*/ 1378 h 1164767"/>
                  <a:gd name="connsiteX6" fmla="*/ 471141 w 568705"/>
                  <a:gd name="connsiteY6" fmla="*/ 969081 h 1164767"/>
                  <a:gd name="connsiteX7" fmla="*/ 568705 w 568705"/>
                  <a:gd name="connsiteY7" fmla="*/ 1075686 h 1164767"/>
                  <a:gd name="connsiteX8" fmla="*/ 479595 w 568705"/>
                  <a:gd name="connsiteY8" fmla="*/ 1164767 h 1164767"/>
                  <a:gd name="connsiteX9" fmla="*/ 0 w 568705"/>
                  <a:gd name="connsiteY9" fmla="*/ 0 h 116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8705" h="1164767">
                    <a:moveTo>
                      <a:pt x="0" y="0"/>
                    </a:moveTo>
                    <a:cubicBezTo>
                      <a:pt x="0" y="0"/>
                      <a:pt x="0" y="0"/>
                      <a:pt x="130483" y="0"/>
                    </a:cubicBezTo>
                    <a:lnTo>
                      <a:pt x="136153" y="0"/>
                    </a:lnTo>
                    <a:lnTo>
                      <a:pt x="136502" y="1378"/>
                    </a:lnTo>
                    <a:lnTo>
                      <a:pt x="133094" y="1378"/>
                    </a:lnTo>
                    <a:cubicBezTo>
                      <a:pt x="126743" y="1378"/>
                      <a:pt x="126743" y="1378"/>
                      <a:pt x="126743" y="1378"/>
                    </a:cubicBezTo>
                    <a:cubicBezTo>
                      <a:pt x="126743" y="370366"/>
                      <a:pt x="254335" y="707466"/>
                      <a:pt x="471141" y="969081"/>
                    </a:cubicBezTo>
                    <a:lnTo>
                      <a:pt x="568705" y="1075686"/>
                    </a:lnTo>
                    <a:lnTo>
                      <a:pt x="479595" y="1164767"/>
                    </a:lnTo>
                    <a:cubicBezTo>
                      <a:pt x="180554" y="868640"/>
                      <a:pt x="0" y="456882"/>
                      <a:pt x="0" y="0"/>
                    </a:cubicBezTo>
                    <a:close/>
                  </a:path>
                </a:pathLst>
              </a:custGeom>
              <a:solidFill>
                <a:srgbClr val="377A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101">
                <a:extLst>
                  <a:ext uri="{FF2B5EF4-FFF2-40B4-BE49-F238E27FC236}">
                    <a16:creationId xmlns:a16="http://schemas.microsoft.com/office/drawing/2014/main" id="{618878E6-4D3F-446C-B27A-D0BF37791D2A}"/>
                  </a:ext>
                </a:extLst>
              </p:cNvPr>
              <p:cNvSpPr>
                <a:spLocks/>
              </p:cNvSpPr>
              <p:nvPr/>
            </p:nvSpPr>
            <p:spPr bwMode="auto">
              <a:xfrm>
                <a:off x="2925936" y="1929179"/>
                <a:ext cx="576399" cy="1164767"/>
              </a:xfrm>
              <a:custGeom>
                <a:avLst/>
                <a:gdLst>
                  <a:gd name="connsiteX0" fmla="*/ 476774 w 576399"/>
                  <a:gd name="connsiteY0" fmla="*/ 0 h 1164767"/>
                  <a:gd name="connsiteX1" fmla="*/ 569432 w 576399"/>
                  <a:gd name="connsiteY1" fmla="*/ 92405 h 1164767"/>
                  <a:gd name="connsiteX2" fmla="*/ 576399 w 576399"/>
                  <a:gd name="connsiteY2" fmla="*/ 99353 h 1164767"/>
                  <a:gd name="connsiteX3" fmla="*/ 575849 w 576399"/>
                  <a:gd name="connsiteY3" fmla="*/ 100092 h 1164767"/>
                  <a:gd name="connsiteX4" fmla="*/ 571314 w 576399"/>
                  <a:gd name="connsiteY4" fmla="*/ 95569 h 1164767"/>
                  <a:gd name="connsiteX5" fmla="*/ 566804 w 576399"/>
                  <a:gd name="connsiteY5" fmla="*/ 91071 h 1164767"/>
                  <a:gd name="connsiteX6" fmla="*/ 134438 w 576399"/>
                  <a:gd name="connsiteY6" fmla="*/ 1010088 h 1164767"/>
                  <a:gd name="connsiteX7" fmla="*/ 126811 w 576399"/>
                  <a:gd name="connsiteY7" fmla="*/ 1164767 h 1164767"/>
                  <a:gd name="connsiteX8" fmla="*/ 0 w 576399"/>
                  <a:gd name="connsiteY8" fmla="*/ 1164767 h 1164767"/>
                  <a:gd name="connsiteX9" fmla="*/ 476774 w 576399"/>
                  <a:gd name="connsiteY9" fmla="*/ 0 h 116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399" h="1164767">
                    <a:moveTo>
                      <a:pt x="476774" y="0"/>
                    </a:moveTo>
                    <a:cubicBezTo>
                      <a:pt x="476774" y="0"/>
                      <a:pt x="476774" y="0"/>
                      <a:pt x="569432" y="92405"/>
                    </a:cubicBezTo>
                    <a:lnTo>
                      <a:pt x="576399" y="99353"/>
                    </a:lnTo>
                    <a:lnTo>
                      <a:pt x="575849" y="100092"/>
                    </a:lnTo>
                    <a:lnTo>
                      <a:pt x="571314" y="95569"/>
                    </a:lnTo>
                    <a:cubicBezTo>
                      <a:pt x="566804" y="91071"/>
                      <a:pt x="566804" y="91071"/>
                      <a:pt x="566804" y="91071"/>
                    </a:cubicBezTo>
                    <a:cubicBezTo>
                      <a:pt x="327570" y="330230"/>
                      <a:pt x="170074" y="651101"/>
                      <a:pt x="134438" y="1010088"/>
                    </a:cubicBezTo>
                    <a:lnTo>
                      <a:pt x="126811" y="1164767"/>
                    </a:lnTo>
                    <a:lnTo>
                      <a:pt x="0" y="1164767"/>
                    </a:lnTo>
                    <a:cubicBezTo>
                      <a:pt x="0" y="707885"/>
                      <a:pt x="180554" y="296127"/>
                      <a:pt x="476774" y="0"/>
                    </a:cubicBezTo>
                    <a:close/>
                  </a:path>
                </a:pathLst>
              </a:custGeom>
              <a:solidFill>
                <a:srgbClr val="85AE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75">
                <a:extLst>
                  <a:ext uri="{FF2B5EF4-FFF2-40B4-BE49-F238E27FC236}">
                    <a16:creationId xmlns:a16="http://schemas.microsoft.com/office/drawing/2014/main" id="{C7436D02-3C48-4F2C-B063-6D4B15025EBC}"/>
                  </a:ext>
                </a:extLst>
              </p:cNvPr>
              <p:cNvSpPr>
                <a:spLocks/>
              </p:cNvSpPr>
              <p:nvPr/>
            </p:nvSpPr>
            <p:spPr bwMode="auto">
              <a:xfrm>
                <a:off x="3405896" y="1446837"/>
                <a:ext cx="1164768" cy="570148"/>
              </a:xfrm>
              <a:custGeom>
                <a:avLst/>
                <a:gdLst>
                  <a:gd name="connsiteX0" fmla="*/ 1164768 w 1164768"/>
                  <a:gd name="connsiteY0" fmla="*/ 0 h 570148"/>
                  <a:gd name="connsiteX1" fmla="*/ 1164768 w 1164768"/>
                  <a:gd name="connsiteY1" fmla="*/ 95260 h 570148"/>
                  <a:gd name="connsiteX2" fmla="*/ 1164768 w 1164768"/>
                  <a:gd name="connsiteY2" fmla="*/ 128218 h 570148"/>
                  <a:gd name="connsiteX3" fmla="*/ 1008802 w 1164768"/>
                  <a:gd name="connsiteY3" fmla="*/ 136018 h 570148"/>
                  <a:gd name="connsiteX4" fmla="*/ 197157 w 1164768"/>
                  <a:gd name="connsiteY4" fmla="*/ 473266 h 570148"/>
                  <a:gd name="connsiteX5" fmla="*/ 90457 w 1164768"/>
                  <a:gd name="connsiteY5" fmla="*/ 570148 h 570148"/>
                  <a:gd name="connsiteX6" fmla="*/ 0 w 1164768"/>
                  <a:gd name="connsiteY6" fmla="*/ 479467 h 570148"/>
                  <a:gd name="connsiteX7" fmla="*/ 1164768 w 1164768"/>
                  <a:gd name="connsiteY7" fmla="*/ 0 h 57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4768" h="570148">
                    <a:moveTo>
                      <a:pt x="1164768" y="0"/>
                    </a:moveTo>
                    <a:cubicBezTo>
                      <a:pt x="1164768" y="0"/>
                      <a:pt x="1164768" y="0"/>
                      <a:pt x="1164768" y="95260"/>
                    </a:cubicBezTo>
                    <a:lnTo>
                      <a:pt x="1164768" y="128218"/>
                    </a:lnTo>
                    <a:lnTo>
                      <a:pt x="1008802" y="136018"/>
                    </a:lnTo>
                    <a:cubicBezTo>
                      <a:pt x="701099" y="166982"/>
                      <a:pt x="421399" y="288550"/>
                      <a:pt x="197157" y="473266"/>
                    </a:cubicBezTo>
                    <a:lnTo>
                      <a:pt x="90457" y="570148"/>
                    </a:lnTo>
                    <a:lnTo>
                      <a:pt x="0" y="479467"/>
                    </a:lnTo>
                    <a:cubicBezTo>
                      <a:pt x="296128" y="183326"/>
                      <a:pt x="707886" y="0"/>
                      <a:pt x="1164768" y="0"/>
                    </a:cubicBezTo>
                    <a:close/>
                  </a:path>
                </a:pathLst>
              </a:custGeom>
              <a:solidFill>
                <a:srgbClr val="C5D8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65">
                <a:extLst>
                  <a:ext uri="{FF2B5EF4-FFF2-40B4-BE49-F238E27FC236}">
                    <a16:creationId xmlns:a16="http://schemas.microsoft.com/office/drawing/2014/main" id="{6CF8C523-ADD4-408E-AB62-35558624A54F}"/>
                  </a:ext>
                </a:extLst>
              </p:cNvPr>
              <p:cNvSpPr>
                <a:spLocks/>
              </p:cNvSpPr>
              <p:nvPr/>
            </p:nvSpPr>
            <p:spPr bwMode="auto">
              <a:xfrm>
                <a:off x="4571166" y="2141781"/>
                <a:ext cx="672977" cy="951665"/>
              </a:xfrm>
              <a:custGeom>
                <a:avLst/>
                <a:gdLst>
                  <a:gd name="T0" fmla="*/ 0 w 413"/>
                  <a:gd name="T1" fmla="*/ 584 h 584"/>
                  <a:gd name="T2" fmla="*/ 413 w 413"/>
                  <a:gd name="T3" fmla="*/ 171 h 584"/>
                  <a:gd name="T4" fmla="*/ 0 w 413"/>
                  <a:gd name="T5" fmla="*/ 0 h 584"/>
                  <a:gd name="T6" fmla="*/ 0 w 413"/>
                  <a:gd name="T7" fmla="*/ 584 h 584"/>
                </a:gdLst>
                <a:ahLst/>
                <a:cxnLst>
                  <a:cxn ang="0">
                    <a:pos x="T0" y="T1"/>
                  </a:cxn>
                  <a:cxn ang="0">
                    <a:pos x="T2" y="T3"/>
                  </a:cxn>
                  <a:cxn ang="0">
                    <a:pos x="T4" y="T5"/>
                  </a:cxn>
                  <a:cxn ang="0">
                    <a:pos x="T6" y="T7"/>
                  </a:cxn>
                </a:cxnLst>
                <a:rect l="0" t="0" r="r" b="b"/>
                <a:pathLst>
                  <a:path w="413" h="584">
                    <a:moveTo>
                      <a:pt x="0" y="584"/>
                    </a:moveTo>
                    <a:cubicBezTo>
                      <a:pt x="413" y="171"/>
                      <a:pt x="413" y="171"/>
                      <a:pt x="413" y="171"/>
                    </a:cubicBezTo>
                    <a:cubicBezTo>
                      <a:pt x="308" y="65"/>
                      <a:pt x="162" y="0"/>
                      <a:pt x="0" y="0"/>
                    </a:cubicBezTo>
                    <a:cubicBezTo>
                      <a:pt x="0" y="584"/>
                      <a:pt x="0" y="584"/>
                      <a:pt x="0" y="584"/>
                    </a:cubicBezTo>
                    <a:close/>
                  </a:path>
                </a:pathLst>
              </a:custGeom>
              <a:solidFill>
                <a:srgbClr val="002060">
                  <a:alpha val="60000"/>
                </a:srgbClr>
              </a:solidFill>
              <a:ln>
                <a:noFill/>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Freeform 66">
                <a:extLst>
                  <a:ext uri="{FF2B5EF4-FFF2-40B4-BE49-F238E27FC236}">
                    <a16:creationId xmlns:a16="http://schemas.microsoft.com/office/drawing/2014/main" id="{BD2A5358-6027-4BE2-AB27-5EA415A7B6B2}"/>
                  </a:ext>
                </a:extLst>
              </p:cNvPr>
              <p:cNvSpPr>
                <a:spLocks/>
              </p:cNvSpPr>
              <p:nvPr/>
            </p:nvSpPr>
            <p:spPr bwMode="auto">
              <a:xfrm>
                <a:off x="4571166" y="2420468"/>
                <a:ext cx="951665" cy="672977"/>
              </a:xfrm>
              <a:custGeom>
                <a:avLst/>
                <a:gdLst>
                  <a:gd name="T0" fmla="*/ 0 w 584"/>
                  <a:gd name="T1" fmla="*/ 413 h 413"/>
                  <a:gd name="T2" fmla="*/ 584 w 584"/>
                  <a:gd name="T3" fmla="*/ 412 h 413"/>
                  <a:gd name="T4" fmla="*/ 414 w 584"/>
                  <a:gd name="T5" fmla="*/ 0 h 413"/>
                  <a:gd name="T6" fmla="*/ 0 w 584"/>
                  <a:gd name="T7" fmla="*/ 413 h 413"/>
                </a:gdLst>
                <a:ahLst/>
                <a:cxnLst>
                  <a:cxn ang="0">
                    <a:pos x="T0" y="T1"/>
                  </a:cxn>
                  <a:cxn ang="0">
                    <a:pos x="T2" y="T3"/>
                  </a:cxn>
                  <a:cxn ang="0">
                    <a:pos x="T4" y="T5"/>
                  </a:cxn>
                  <a:cxn ang="0">
                    <a:pos x="T6" y="T7"/>
                  </a:cxn>
                </a:cxnLst>
                <a:rect l="0" t="0" r="r" b="b"/>
                <a:pathLst>
                  <a:path w="584" h="413">
                    <a:moveTo>
                      <a:pt x="0" y="413"/>
                    </a:moveTo>
                    <a:cubicBezTo>
                      <a:pt x="584" y="412"/>
                      <a:pt x="584" y="412"/>
                      <a:pt x="584" y="412"/>
                    </a:cubicBezTo>
                    <a:cubicBezTo>
                      <a:pt x="584" y="251"/>
                      <a:pt x="519" y="105"/>
                      <a:pt x="414" y="0"/>
                    </a:cubicBezTo>
                    <a:cubicBezTo>
                      <a:pt x="0" y="413"/>
                      <a:pt x="0" y="413"/>
                      <a:pt x="0" y="413"/>
                    </a:cubicBezTo>
                    <a:close/>
                  </a:path>
                </a:pathLst>
              </a:custGeom>
              <a:solidFill>
                <a:srgbClr val="002B82">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68">
                <a:extLst>
                  <a:ext uri="{FF2B5EF4-FFF2-40B4-BE49-F238E27FC236}">
                    <a16:creationId xmlns:a16="http://schemas.microsoft.com/office/drawing/2014/main" id="{6980AD04-C5DE-4D61-9BB0-20F3262A060C}"/>
                  </a:ext>
                </a:extLst>
              </p:cNvPr>
              <p:cNvSpPr>
                <a:spLocks/>
              </p:cNvSpPr>
              <p:nvPr/>
            </p:nvSpPr>
            <p:spPr bwMode="auto">
              <a:xfrm>
                <a:off x="4571166" y="3092068"/>
                <a:ext cx="951665" cy="674353"/>
              </a:xfrm>
              <a:custGeom>
                <a:avLst/>
                <a:gdLst>
                  <a:gd name="T0" fmla="*/ 0 w 584"/>
                  <a:gd name="T1" fmla="*/ 1 h 414"/>
                  <a:gd name="T2" fmla="*/ 414 w 584"/>
                  <a:gd name="T3" fmla="*/ 414 h 414"/>
                  <a:gd name="T4" fmla="*/ 584 w 584"/>
                  <a:gd name="T5" fmla="*/ 1 h 414"/>
                  <a:gd name="T6" fmla="*/ 584 w 584"/>
                  <a:gd name="T7" fmla="*/ 0 h 414"/>
                  <a:gd name="T8" fmla="*/ 0 w 584"/>
                  <a:gd name="T9" fmla="*/ 1 h 414"/>
                </a:gdLst>
                <a:ahLst/>
                <a:cxnLst>
                  <a:cxn ang="0">
                    <a:pos x="T0" y="T1"/>
                  </a:cxn>
                  <a:cxn ang="0">
                    <a:pos x="T2" y="T3"/>
                  </a:cxn>
                  <a:cxn ang="0">
                    <a:pos x="T4" y="T5"/>
                  </a:cxn>
                  <a:cxn ang="0">
                    <a:pos x="T6" y="T7"/>
                  </a:cxn>
                  <a:cxn ang="0">
                    <a:pos x="T8" y="T9"/>
                  </a:cxn>
                </a:cxnLst>
                <a:rect l="0" t="0" r="r" b="b"/>
                <a:pathLst>
                  <a:path w="584" h="414">
                    <a:moveTo>
                      <a:pt x="0" y="1"/>
                    </a:moveTo>
                    <a:cubicBezTo>
                      <a:pt x="414" y="414"/>
                      <a:pt x="414" y="414"/>
                      <a:pt x="414" y="414"/>
                    </a:cubicBezTo>
                    <a:cubicBezTo>
                      <a:pt x="519" y="309"/>
                      <a:pt x="584" y="163"/>
                      <a:pt x="584" y="1"/>
                    </a:cubicBezTo>
                    <a:cubicBezTo>
                      <a:pt x="584" y="1"/>
                      <a:pt x="584" y="1"/>
                      <a:pt x="584" y="0"/>
                    </a:cubicBezTo>
                    <a:cubicBezTo>
                      <a:pt x="0" y="1"/>
                      <a:pt x="0" y="1"/>
                      <a:pt x="0" y="1"/>
                    </a:cubicBezTo>
                    <a:close/>
                  </a:path>
                </a:pathLst>
              </a:custGeom>
              <a:solidFill>
                <a:srgbClr val="0038A8">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69">
                <a:extLst>
                  <a:ext uri="{FF2B5EF4-FFF2-40B4-BE49-F238E27FC236}">
                    <a16:creationId xmlns:a16="http://schemas.microsoft.com/office/drawing/2014/main" id="{2AFB4251-8274-49A7-8A35-880D7D68B2DF}"/>
                  </a:ext>
                </a:extLst>
              </p:cNvPr>
              <p:cNvSpPr>
                <a:spLocks/>
              </p:cNvSpPr>
              <p:nvPr/>
            </p:nvSpPr>
            <p:spPr bwMode="auto">
              <a:xfrm>
                <a:off x="4571166" y="3093446"/>
                <a:ext cx="672977" cy="950287"/>
              </a:xfrm>
              <a:custGeom>
                <a:avLst/>
                <a:gdLst>
                  <a:gd name="T0" fmla="*/ 0 w 413"/>
                  <a:gd name="T1" fmla="*/ 0 h 583"/>
                  <a:gd name="T2" fmla="*/ 1 w 413"/>
                  <a:gd name="T3" fmla="*/ 583 h 583"/>
                  <a:gd name="T4" fmla="*/ 413 w 413"/>
                  <a:gd name="T5" fmla="*/ 413 h 583"/>
                  <a:gd name="T6" fmla="*/ 0 w 413"/>
                  <a:gd name="T7" fmla="*/ 0 h 583"/>
                </a:gdLst>
                <a:ahLst/>
                <a:cxnLst>
                  <a:cxn ang="0">
                    <a:pos x="T0" y="T1"/>
                  </a:cxn>
                  <a:cxn ang="0">
                    <a:pos x="T2" y="T3"/>
                  </a:cxn>
                  <a:cxn ang="0">
                    <a:pos x="T4" y="T5"/>
                  </a:cxn>
                  <a:cxn ang="0">
                    <a:pos x="T6" y="T7"/>
                  </a:cxn>
                </a:cxnLst>
                <a:rect l="0" t="0" r="r" b="b"/>
                <a:pathLst>
                  <a:path w="413" h="583">
                    <a:moveTo>
                      <a:pt x="0" y="0"/>
                    </a:moveTo>
                    <a:cubicBezTo>
                      <a:pt x="1" y="583"/>
                      <a:pt x="1" y="583"/>
                      <a:pt x="1" y="583"/>
                    </a:cubicBezTo>
                    <a:cubicBezTo>
                      <a:pt x="162" y="583"/>
                      <a:pt x="308" y="519"/>
                      <a:pt x="413" y="413"/>
                    </a:cubicBezTo>
                    <a:cubicBezTo>
                      <a:pt x="0" y="0"/>
                      <a:pt x="0" y="0"/>
                      <a:pt x="0" y="0"/>
                    </a:cubicBezTo>
                    <a:close/>
                  </a:path>
                </a:pathLst>
              </a:custGeom>
              <a:solidFill>
                <a:srgbClr val="0049DA">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70">
                <a:extLst>
                  <a:ext uri="{FF2B5EF4-FFF2-40B4-BE49-F238E27FC236}">
                    <a16:creationId xmlns:a16="http://schemas.microsoft.com/office/drawing/2014/main" id="{40119BE4-40FE-424A-8F8F-050BFD01E648}"/>
                  </a:ext>
                </a:extLst>
              </p:cNvPr>
              <p:cNvSpPr>
                <a:spLocks/>
              </p:cNvSpPr>
              <p:nvPr/>
            </p:nvSpPr>
            <p:spPr bwMode="auto">
              <a:xfrm>
                <a:off x="3898190" y="3093446"/>
                <a:ext cx="674353" cy="950287"/>
              </a:xfrm>
              <a:custGeom>
                <a:avLst/>
                <a:gdLst>
                  <a:gd name="T0" fmla="*/ 413 w 414"/>
                  <a:gd name="T1" fmla="*/ 0 h 583"/>
                  <a:gd name="T2" fmla="*/ 0 w 414"/>
                  <a:gd name="T3" fmla="*/ 414 h 583"/>
                  <a:gd name="T4" fmla="*/ 413 w 414"/>
                  <a:gd name="T5" fmla="*/ 583 h 583"/>
                  <a:gd name="T6" fmla="*/ 414 w 414"/>
                  <a:gd name="T7" fmla="*/ 583 h 583"/>
                  <a:gd name="T8" fmla="*/ 413 w 414"/>
                  <a:gd name="T9" fmla="*/ 0 h 583"/>
                </a:gdLst>
                <a:ahLst/>
                <a:cxnLst>
                  <a:cxn ang="0">
                    <a:pos x="T0" y="T1"/>
                  </a:cxn>
                  <a:cxn ang="0">
                    <a:pos x="T2" y="T3"/>
                  </a:cxn>
                  <a:cxn ang="0">
                    <a:pos x="T4" y="T5"/>
                  </a:cxn>
                  <a:cxn ang="0">
                    <a:pos x="T6" y="T7"/>
                  </a:cxn>
                  <a:cxn ang="0">
                    <a:pos x="T8" y="T9"/>
                  </a:cxn>
                </a:cxnLst>
                <a:rect l="0" t="0" r="r" b="b"/>
                <a:pathLst>
                  <a:path w="414" h="583">
                    <a:moveTo>
                      <a:pt x="413" y="0"/>
                    </a:moveTo>
                    <a:cubicBezTo>
                      <a:pt x="0" y="414"/>
                      <a:pt x="0" y="414"/>
                      <a:pt x="0" y="414"/>
                    </a:cubicBezTo>
                    <a:cubicBezTo>
                      <a:pt x="105" y="519"/>
                      <a:pt x="251" y="583"/>
                      <a:pt x="413" y="583"/>
                    </a:cubicBezTo>
                    <a:cubicBezTo>
                      <a:pt x="413" y="583"/>
                      <a:pt x="413" y="583"/>
                      <a:pt x="414" y="583"/>
                    </a:cubicBezTo>
                    <a:cubicBezTo>
                      <a:pt x="413" y="0"/>
                      <a:pt x="413" y="0"/>
                      <a:pt x="413" y="0"/>
                    </a:cubicBezTo>
                    <a:close/>
                  </a:path>
                </a:pathLst>
              </a:custGeom>
              <a:solidFill>
                <a:srgbClr val="095B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71">
                <a:extLst>
                  <a:ext uri="{FF2B5EF4-FFF2-40B4-BE49-F238E27FC236}">
                    <a16:creationId xmlns:a16="http://schemas.microsoft.com/office/drawing/2014/main" id="{364C8EE4-2273-497C-B45B-2113B3B71040}"/>
                  </a:ext>
                </a:extLst>
              </p:cNvPr>
              <p:cNvSpPr>
                <a:spLocks/>
              </p:cNvSpPr>
              <p:nvPr/>
            </p:nvSpPr>
            <p:spPr bwMode="auto">
              <a:xfrm>
                <a:off x="3620879" y="3093446"/>
                <a:ext cx="950288" cy="672977"/>
              </a:xfrm>
              <a:custGeom>
                <a:avLst/>
                <a:gdLst>
                  <a:gd name="T0" fmla="*/ 583 w 583"/>
                  <a:gd name="T1" fmla="*/ 0 h 413"/>
                  <a:gd name="T2" fmla="*/ 0 w 583"/>
                  <a:gd name="T3" fmla="*/ 0 h 413"/>
                  <a:gd name="T4" fmla="*/ 170 w 583"/>
                  <a:gd name="T5" fmla="*/ 413 h 413"/>
                  <a:gd name="T6" fmla="*/ 583 w 583"/>
                  <a:gd name="T7" fmla="*/ 0 h 413"/>
                </a:gdLst>
                <a:ahLst/>
                <a:cxnLst>
                  <a:cxn ang="0">
                    <a:pos x="T0" y="T1"/>
                  </a:cxn>
                  <a:cxn ang="0">
                    <a:pos x="T2" y="T3"/>
                  </a:cxn>
                  <a:cxn ang="0">
                    <a:pos x="T4" y="T5"/>
                  </a:cxn>
                  <a:cxn ang="0">
                    <a:pos x="T6" y="T7"/>
                  </a:cxn>
                </a:cxnLst>
                <a:rect l="0" t="0" r="r" b="b"/>
                <a:pathLst>
                  <a:path w="583" h="413">
                    <a:moveTo>
                      <a:pt x="583" y="0"/>
                    </a:moveTo>
                    <a:cubicBezTo>
                      <a:pt x="0" y="0"/>
                      <a:pt x="0" y="0"/>
                      <a:pt x="0" y="0"/>
                    </a:cubicBezTo>
                    <a:cubicBezTo>
                      <a:pt x="0" y="162"/>
                      <a:pt x="64" y="308"/>
                      <a:pt x="170" y="413"/>
                    </a:cubicBezTo>
                    <a:cubicBezTo>
                      <a:pt x="583" y="0"/>
                      <a:pt x="583" y="0"/>
                      <a:pt x="583" y="0"/>
                    </a:cubicBezTo>
                    <a:close/>
                  </a:path>
                </a:pathLst>
              </a:custGeom>
              <a:solidFill>
                <a:srgbClr val="377A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72">
                <a:extLst>
                  <a:ext uri="{FF2B5EF4-FFF2-40B4-BE49-F238E27FC236}">
                    <a16:creationId xmlns:a16="http://schemas.microsoft.com/office/drawing/2014/main" id="{2E154065-B79B-407A-AF60-0BCE86B9AA76}"/>
                  </a:ext>
                </a:extLst>
              </p:cNvPr>
              <p:cNvSpPr>
                <a:spLocks/>
              </p:cNvSpPr>
              <p:nvPr/>
            </p:nvSpPr>
            <p:spPr bwMode="auto">
              <a:xfrm>
                <a:off x="3620879" y="2420468"/>
                <a:ext cx="950288" cy="672977"/>
              </a:xfrm>
              <a:custGeom>
                <a:avLst/>
                <a:gdLst>
                  <a:gd name="T0" fmla="*/ 583 w 583"/>
                  <a:gd name="T1" fmla="*/ 413 h 413"/>
                  <a:gd name="T2" fmla="*/ 169 w 583"/>
                  <a:gd name="T3" fmla="*/ 0 h 413"/>
                  <a:gd name="T4" fmla="*/ 0 w 583"/>
                  <a:gd name="T5" fmla="*/ 413 h 413"/>
                  <a:gd name="T6" fmla="*/ 0 w 583"/>
                  <a:gd name="T7" fmla="*/ 413 h 413"/>
                  <a:gd name="T8" fmla="*/ 583 w 583"/>
                  <a:gd name="T9" fmla="*/ 413 h 413"/>
                </a:gdLst>
                <a:ahLst/>
                <a:cxnLst>
                  <a:cxn ang="0">
                    <a:pos x="T0" y="T1"/>
                  </a:cxn>
                  <a:cxn ang="0">
                    <a:pos x="T2" y="T3"/>
                  </a:cxn>
                  <a:cxn ang="0">
                    <a:pos x="T4" y="T5"/>
                  </a:cxn>
                  <a:cxn ang="0">
                    <a:pos x="T6" y="T7"/>
                  </a:cxn>
                  <a:cxn ang="0">
                    <a:pos x="T8" y="T9"/>
                  </a:cxn>
                </a:cxnLst>
                <a:rect l="0" t="0" r="r" b="b"/>
                <a:pathLst>
                  <a:path w="583" h="413">
                    <a:moveTo>
                      <a:pt x="583" y="413"/>
                    </a:moveTo>
                    <a:cubicBezTo>
                      <a:pt x="169" y="0"/>
                      <a:pt x="169" y="0"/>
                      <a:pt x="169" y="0"/>
                    </a:cubicBezTo>
                    <a:cubicBezTo>
                      <a:pt x="64" y="105"/>
                      <a:pt x="0" y="251"/>
                      <a:pt x="0" y="413"/>
                    </a:cubicBezTo>
                    <a:cubicBezTo>
                      <a:pt x="0" y="413"/>
                      <a:pt x="0" y="413"/>
                      <a:pt x="0" y="413"/>
                    </a:cubicBezTo>
                    <a:cubicBezTo>
                      <a:pt x="583" y="413"/>
                      <a:pt x="583" y="413"/>
                      <a:pt x="583" y="413"/>
                    </a:cubicBezTo>
                    <a:close/>
                  </a:path>
                </a:pathLst>
              </a:custGeom>
              <a:solidFill>
                <a:srgbClr val="85AE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73">
                <a:extLst>
                  <a:ext uri="{FF2B5EF4-FFF2-40B4-BE49-F238E27FC236}">
                    <a16:creationId xmlns:a16="http://schemas.microsoft.com/office/drawing/2014/main" id="{F68D15CB-B90D-4EE7-A10F-3FFA622995AC}"/>
                  </a:ext>
                </a:extLst>
              </p:cNvPr>
              <p:cNvSpPr>
                <a:spLocks/>
              </p:cNvSpPr>
              <p:nvPr/>
            </p:nvSpPr>
            <p:spPr bwMode="auto">
              <a:xfrm>
                <a:off x="3898191" y="2141781"/>
                <a:ext cx="672977" cy="951665"/>
              </a:xfrm>
              <a:custGeom>
                <a:avLst/>
                <a:gdLst>
                  <a:gd name="T0" fmla="*/ 413 w 413"/>
                  <a:gd name="T1" fmla="*/ 584 h 584"/>
                  <a:gd name="T2" fmla="*/ 413 w 413"/>
                  <a:gd name="T3" fmla="*/ 0 h 584"/>
                  <a:gd name="T4" fmla="*/ 0 w 413"/>
                  <a:gd name="T5" fmla="*/ 170 h 584"/>
                  <a:gd name="T6" fmla="*/ 413 w 413"/>
                  <a:gd name="T7" fmla="*/ 584 h 584"/>
                </a:gdLst>
                <a:ahLst/>
                <a:cxnLst>
                  <a:cxn ang="0">
                    <a:pos x="T0" y="T1"/>
                  </a:cxn>
                  <a:cxn ang="0">
                    <a:pos x="T2" y="T3"/>
                  </a:cxn>
                  <a:cxn ang="0">
                    <a:pos x="T4" y="T5"/>
                  </a:cxn>
                  <a:cxn ang="0">
                    <a:pos x="T6" y="T7"/>
                  </a:cxn>
                </a:cxnLst>
                <a:rect l="0" t="0" r="r" b="b"/>
                <a:pathLst>
                  <a:path w="413" h="584">
                    <a:moveTo>
                      <a:pt x="413" y="584"/>
                    </a:moveTo>
                    <a:cubicBezTo>
                      <a:pt x="413" y="0"/>
                      <a:pt x="413" y="0"/>
                      <a:pt x="413" y="0"/>
                    </a:cubicBezTo>
                    <a:cubicBezTo>
                      <a:pt x="251" y="0"/>
                      <a:pt x="105" y="65"/>
                      <a:pt x="0" y="170"/>
                    </a:cubicBezTo>
                    <a:cubicBezTo>
                      <a:pt x="413" y="584"/>
                      <a:pt x="413" y="584"/>
                      <a:pt x="413" y="584"/>
                    </a:cubicBezTo>
                    <a:close/>
                  </a:path>
                </a:pathLst>
              </a:custGeom>
              <a:solidFill>
                <a:srgbClr val="C5D8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76">
                <a:extLst>
                  <a:ext uri="{FF2B5EF4-FFF2-40B4-BE49-F238E27FC236}">
                    <a16:creationId xmlns:a16="http://schemas.microsoft.com/office/drawing/2014/main" id="{00E3D38C-9D10-4B38-ADB2-192806BF3A90}"/>
                  </a:ext>
                </a:extLst>
              </p:cNvPr>
              <p:cNvSpPr>
                <a:spLocks/>
              </p:cNvSpPr>
              <p:nvPr/>
            </p:nvSpPr>
            <p:spPr bwMode="auto">
              <a:xfrm>
                <a:off x="3495680" y="1575050"/>
                <a:ext cx="1075076" cy="833073"/>
              </a:xfrm>
              <a:custGeom>
                <a:avLst/>
                <a:gdLst>
                  <a:gd name="connsiteX0" fmla="*/ 1164666 w 1164666"/>
                  <a:gd name="connsiteY0" fmla="*/ 0 h 902496"/>
                  <a:gd name="connsiteX1" fmla="*/ 1164666 w 1164666"/>
                  <a:gd name="connsiteY1" fmla="*/ 535184 h 902496"/>
                  <a:gd name="connsiteX2" fmla="*/ 1164666 w 1164666"/>
                  <a:gd name="connsiteY2" fmla="*/ 594274 h 902496"/>
                  <a:gd name="connsiteX3" fmla="*/ 1058340 w 1164666"/>
                  <a:gd name="connsiteY3" fmla="*/ 599643 h 902496"/>
                  <a:gd name="connsiteX4" fmla="*/ 422291 w 1164666"/>
                  <a:gd name="connsiteY4" fmla="*/ 902209 h 902496"/>
                  <a:gd name="connsiteX5" fmla="*/ 422030 w 1164666"/>
                  <a:gd name="connsiteY5" fmla="*/ 902496 h 902496"/>
                  <a:gd name="connsiteX6" fmla="*/ 384431 w 1164666"/>
                  <a:gd name="connsiteY6" fmla="*/ 864805 h 902496"/>
                  <a:gd name="connsiteX7" fmla="*/ 0 w 1164666"/>
                  <a:gd name="connsiteY7" fmla="*/ 479425 h 902496"/>
                  <a:gd name="connsiteX8" fmla="*/ 1164666 w 1164666"/>
                  <a:gd name="connsiteY8" fmla="*/ 0 h 90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4666" h="902496">
                    <a:moveTo>
                      <a:pt x="1164666" y="0"/>
                    </a:moveTo>
                    <a:cubicBezTo>
                      <a:pt x="1164666" y="0"/>
                      <a:pt x="1164666" y="0"/>
                      <a:pt x="1164666" y="535184"/>
                    </a:cubicBezTo>
                    <a:lnTo>
                      <a:pt x="1164666" y="594274"/>
                    </a:lnTo>
                    <a:lnTo>
                      <a:pt x="1058340" y="599643"/>
                    </a:lnTo>
                    <a:cubicBezTo>
                      <a:pt x="810888" y="624773"/>
                      <a:pt x="588799" y="735701"/>
                      <a:pt x="422291" y="902209"/>
                    </a:cubicBezTo>
                    <a:lnTo>
                      <a:pt x="422030" y="902496"/>
                    </a:lnTo>
                    <a:lnTo>
                      <a:pt x="384431" y="864805"/>
                    </a:lnTo>
                    <a:cubicBezTo>
                      <a:pt x="272969" y="753068"/>
                      <a:pt x="145583" y="625368"/>
                      <a:pt x="0" y="479425"/>
                    </a:cubicBezTo>
                    <a:cubicBezTo>
                      <a:pt x="296102" y="183310"/>
                      <a:pt x="707824" y="0"/>
                      <a:pt x="1164666" y="0"/>
                    </a:cubicBezTo>
                    <a:close/>
                  </a:path>
                </a:pathLst>
              </a:custGeom>
              <a:solidFill>
                <a:srgbClr val="AFCA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78">
                <a:extLst>
                  <a:ext uri="{FF2B5EF4-FFF2-40B4-BE49-F238E27FC236}">
                    <a16:creationId xmlns:a16="http://schemas.microsoft.com/office/drawing/2014/main" id="{302CCF12-DFEB-4B7C-98E3-F964BC39931D}"/>
                  </a:ext>
                </a:extLst>
              </p:cNvPr>
              <p:cNvSpPr>
                <a:spLocks/>
              </p:cNvSpPr>
              <p:nvPr/>
            </p:nvSpPr>
            <p:spPr bwMode="auto">
              <a:xfrm>
                <a:off x="4570756" y="1575051"/>
                <a:ext cx="1075076" cy="832794"/>
              </a:xfrm>
              <a:custGeom>
                <a:avLst/>
                <a:gdLst>
                  <a:gd name="connsiteX0" fmla="*/ 0 w 1164666"/>
                  <a:gd name="connsiteY0" fmla="*/ 0 h 902193"/>
                  <a:gd name="connsiteX1" fmla="*/ 1164666 w 1164666"/>
                  <a:gd name="connsiteY1" fmla="*/ 482245 h 902193"/>
                  <a:gd name="connsiteX2" fmla="*/ 786207 w 1164666"/>
                  <a:gd name="connsiteY2" fmla="*/ 860723 h 902193"/>
                  <a:gd name="connsiteX3" fmla="*/ 744738 w 1164666"/>
                  <a:gd name="connsiteY3" fmla="*/ 902193 h 902193"/>
                  <a:gd name="connsiteX4" fmla="*/ 589129 w 1164666"/>
                  <a:gd name="connsiteY4" fmla="*/ 773804 h 902193"/>
                  <a:gd name="connsiteX5" fmla="*/ 1191 w 1164666"/>
                  <a:gd name="connsiteY5" fmla="*/ 594214 h 902193"/>
                  <a:gd name="connsiteX6" fmla="*/ 0 w 1164666"/>
                  <a:gd name="connsiteY6" fmla="*/ 594274 h 902193"/>
                  <a:gd name="connsiteX7" fmla="*/ 0 w 1164666"/>
                  <a:gd name="connsiteY7" fmla="*/ 543628 h 902193"/>
                  <a:gd name="connsiteX8" fmla="*/ 0 w 1164666"/>
                  <a:gd name="connsiteY8" fmla="*/ 0 h 902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4666" h="902193">
                    <a:moveTo>
                      <a:pt x="0" y="0"/>
                    </a:moveTo>
                    <a:cubicBezTo>
                      <a:pt x="456843" y="0"/>
                      <a:pt x="868565" y="183310"/>
                      <a:pt x="1164666" y="482245"/>
                    </a:cubicBezTo>
                    <a:cubicBezTo>
                      <a:pt x="1164666" y="482245"/>
                      <a:pt x="1164666" y="482245"/>
                      <a:pt x="786207" y="860723"/>
                    </a:cubicBezTo>
                    <a:lnTo>
                      <a:pt x="744738" y="902193"/>
                    </a:lnTo>
                    <a:lnTo>
                      <a:pt x="589129" y="773804"/>
                    </a:lnTo>
                    <a:cubicBezTo>
                      <a:pt x="421299" y="660420"/>
                      <a:pt x="218977" y="594214"/>
                      <a:pt x="1191" y="594214"/>
                    </a:cubicBezTo>
                    <a:lnTo>
                      <a:pt x="0" y="594274"/>
                    </a:lnTo>
                    <a:lnTo>
                      <a:pt x="0" y="543628"/>
                    </a:lnTo>
                    <a:cubicBezTo>
                      <a:pt x="0" y="386008"/>
                      <a:pt x="0" y="205871"/>
                      <a:pt x="0" y="0"/>
                    </a:cubicBezTo>
                    <a:close/>
                  </a:path>
                </a:pathLst>
              </a:custGeom>
              <a:solidFill>
                <a:srgbClr val="002060"/>
              </a:solidFill>
              <a:ln>
                <a:noFill/>
              </a:ln>
            </p:spPr>
            <p:txBody>
              <a:bodyPr vert="horz" wrap="square" lIns="91440" tIns="45720" rIns="91440" bIns="45720" numCol="1" anchor="ctr"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Freeform 84">
                <a:extLst>
                  <a:ext uri="{FF2B5EF4-FFF2-40B4-BE49-F238E27FC236}">
                    <a16:creationId xmlns:a16="http://schemas.microsoft.com/office/drawing/2014/main" id="{95EC211C-5323-4549-9C4A-54A90DB0DA7C}"/>
                  </a:ext>
                </a:extLst>
              </p:cNvPr>
              <p:cNvSpPr>
                <a:spLocks/>
              </p:cNvSpPr>
              <p:nvPr/>
            </p:nvSpPr>
            <p:spPr bwMode="auto">
              <a:xfrm>
                <a:off x="5257881" y="3093128"/>
                <a:ext cx="833152" cy="1077274"/>
              </a:xfrm>
              <a:custGeom>
                <a:avLst/>
                <a:gdLst>
                  <a:gd name="connsiteX0" fmla="*/ 902581 w 902581"/>
                  <a:gd name="connsiteY0" fmla="*/ 0 h 1167047"/>
                  <a:gd name="connsiteX1" fmla="*/ 902581 w 902581"/>
                  <a:gd name="connsiteY1" fmla="*/ 2819 h 1167047"/>
                  <a:gd name="connsiteX2" fmla="*/ 423156 w 902581"/>
                  <a:gd name="connsiteY2" fmla="*/ 1167047 h 1167047"/>
                  <a:gd name="connsiteX3" fmla="*/ 43762 w 902581"/>
                  <a:gd name="connsiteY3" fmla="*/ 788730 h 1167047"/>
                  <a:gd name="connsiteX4" fmla="*/ 0 w 902581"/>
                  <a:gd name="connsiteY4" fmla="*/ 745092 h 1167047"/>
                  <a:gd name="connsiteX5" fmla="*/ 371 w 902581"/>
                  <a:gd name="connsiteY5" fmla="*/ 744756 h 1167047"/>
                  <a:gd name="connsiteX6" fmla="*/ 308365 w 902581"/>
                  <a:gd name="connsiteY6" fmla="*/ 1190 h 1167047"/>
                  <a:gd name="connsiteX7" fmla="*/ 308357 w 902581"/>
                  <a:gd name="connsiteY7" fmla="*/ 1017 h 1167047"/>
                  <a:gd name="connsiteX8" fmla="*/ 358953 w 902581"/>
                  <a:gd name="connsiteY8" fmla="*/ 931 h 1167047"/>
                  <a:gd name="connsiteX9" fmla="*/ 902581 w 902581"/>
                  <a:gd name="connsiteY9" fmla="*/ 0 h 116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2581" h="1167047">
                    <a:moveTo>
                      <a:pt x="902581" y="0"/>
                    </a:moveTo>
                    <a:cubicBezTo>
                      <a:pt x="902581" y="2819"/>
                      <a:pt x="902581" y="2819"/>
                      <a:pt x="902581" y="2819"/>
                    </a:cubicBezTo>
                    <a:cubicBezTo>
                      <a:pt x="902581" y="459490"/>
                      <a:pt x="719272" y="871057"/>
                      <a:pt x="423156" y="1167047"/>
                    </a:cubicBezTo>
                    <a:cubicBezTo>
                      <a:pt x="423156" y="1167047"/>
                      <a:pt x="423156" y="1167047"/>
                      <a:pt x="43762" y="788730"/>
                    </a:cubicBezTo>
                    <a:lnTo>
                      <a:pt x="0" y="745092"/>
                    </a:lnTo>
                    <a:lnTo>
                      <a:pt x="371" y="744756"/>
                    </a:lnTo>
                    <a:cubicBezTo>
                      <a:pt x="190666" y="554461"/>
                      <a:pt x="308365" y="291571"/>
                      <a:pt x="308365" y="1190"/>
                    </a:cubicBezTo>
                    <a:lnTo>
                      <a:pt x="308357" y="1017"/>
                    </a:lnTo>
                    <a:lnTo>
                      <a:pt x="358953" y="931"/>
                    </a:lnTo>
                    <a:cubicBezTo>
                      <a:pt x="516573" y="661"/>
                      <a:pt x="696710" y="353"/>
                      <a:pt x="902581" y="0"/>
                    </a:cubicBezTo>
                    <a:close/>
                  </a:path>
                </a:pathLst>
              </a:custGeom>
              <a:solidFill>
                <a:srgbClr val="0038A8"/>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89">
                <a:extLst>
                  <a:ext uri="{FF2B5EF4-FFF2-40B4-BE49-F238E27FC236}">
                    <a16:creationId xmlns:a16="http://schemas.microsoft.com/office/drawing/2014/main" id="{DDC4CDE7-D2B9-413F-960B-55B0ACB00F8C}"/>
                  </a:ext>
                </a:extLst>
              </p:cNvPr>
              <p:cNvSpPr>
                <a:spLocks/>
              </p:cNvSpPr>
              <p:nvPr/>
            </p:nvSpPr>
            <p:spPr bwMode="auto">
              <a:xfrm>
                <a:off x="4572419" y="3781686"/>
                <a:ext cx="1073414" cy="831718"/>
              </a:xfrm>
              <a:custGeom>
                <a:avLst/>
                <a:gdLst>
                  <a:gd name="connsiteX0" fmla="*/ 741522 w 1162865"/>
                  <a:gd name="connsiteY0" fmla="*/ 0 h 901028"/>
                  <a:gd name="connsiteX1" fmla="*/ 778434 w 1162865"/>
                  <a:gd name="connsiteY1" fmla="*/ 36924 h 901028"/>
                  <a:gd name="connsiteX2" fmla="*/ 1162865 w 1162865"/>
                  <a:gd name="connsiteY2" fmla="*/ 421475 h 901028"/>
                  <a:gd name="connsiteX3" fmla="*/ 1019 w 1162865"/>
                  <a:gd name="connsiteY3" fmla="*/ 901028 h 901028"/>
                  <a:gd name="connsiteX4" fmla="*/ 103 w 1162865"/>
                  <a:gd name="connsiteY4" fmla="*/ 366619 h 901028"/>
                  <a:gd name="connsiteX5" fmla="*/ 0 w 1162865"/>
                  <a:gd name="connsiteY5" fmla="*/ 306781 h 901028"/>
                  <a:gd name="connsiteX6" fmla="*/ 106906 w 1162865"/>
                  <a:gd name="connsiteY6" fmla="*/ 301383 h 901028"/>
                  <a:gd name="connsiteX7" fmla="*/ 587328 w 1162865"/>
                  <a:gd name="connsiteY7" fmla="*/ 127222 h 90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2865" h="901028">
                    <a:moveTo>
                      <a:pt x="741522" y="0"/>
                    </a:moveTo>
                    <a:lnTo>
                      <a:pt x="778434" y="36924"/>
                    </a:lnTo>
                    <a:cubicBezTo>
                      <a:pt x="889897" y="148421"/>
                      <a:pt x="1017282" y="275846"/>
                      <a:pt x="1162865" y="421475"/>
                    </a:cubicBezTo>
                    <a:cubicBezTo>
                      <a:pt x="866764" y="720491"/>
                      <a:pt x="455042" y="901028"/>
                      <a:pt x="1019" y="901028"/>
                    </a:cubicBezTo>
                    <a:cubicBezTo>
                      <a:pt x="1019" y="901028"/>
                      <a:pt x="1019" y="901028"/>
                      <a:pt x="103" y="366619"/>
                    </a:cubicBezTo>
                    <a:lnTo>
                      <a:pt x="0" y="306781"/>
                    </a:lnTo>
                    <a:lnTo>
                      <a:pt x="106906" y="301383"/>
                    </a:lnTo>
                    <a:cubicBezTo>
                      <a:pt x="283658" y="283433"/>
                      <a:pt x="447469" y="221709"/>
                      <a:pt x="587328" y="127222"/>
                    </a:cubicBezTo>
                    <a:close/>
                  </a:path>
                </a:pathLst>
              </a:custGeom>
              <a:solidFill>
                <a:srgbClr val="0049DA"/>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93">
                <a:extLst>
                  <a:ext uri="{FF2B5EF4-FFF2-40B4-BE49-F238E27FC236}">
                    <a16:creationId xmlns:a16="http://schemas.microsoft.com/office/drawing/2014/main" id="{92948415-CFFF-4A28-869A-B0D7ABAA2857}"/>
                  </a:ext>
                </a:extLst>
              </p:cNvPr>
              <p:cNvSpPr>
                <a:spLocks/>
              </p:cNvSpPr>
              <p:nvPr/>
            </p:nvSpPr>
            <p:spPr bwMode="auto">
              <a:xfrm>
                <a:off x="3495680" y="3781376"/>
                <a:ext cx="1077275" cy="832029"/>
              </a:xfrm>
              <a:custGeom>
                <a:avLst/>
                <a:gdLst>
                  <a:gd name="connsiteX0" fmla="*/ 423316 w 1167048"/>
                  <a:gd name="connsiteY0" fmla="*/ 0 h 901365"/>
                  <a:gd name="connsiteX1" fmla="*/ 577919 w 1167048"/>
                  <a:gd name="connsiteY1" fmla="*/ 127559 h 901365"/>
                  <a:gd name="connsiteX2" fmla="*/ 1165856 w 1167048"/>
                  <a:gd name="connsiteY2" fmla="*/ 307149 h 901365"/>
                  <a:gd name="connsiteX3" fmla="*/ 1166030 w 1167048"/>
                  <a:gd name="connsiteY3" fmla="*/ 307140 h 901365"/>
                  <a:gd name="connsiteX4" fmla="*/ 1166118 w 1167048"/>
                  <a:gd name="connsiteY4" fmla="*/ 358524 h 901365"/>
                  <a:gd name="connsiteX5" fmla="*/ 1167048 w 1167048"/>
                  <a:gd name="connsiteY5" fmla="*/ 901365 h 901365"/>
                  <a:gd name="connsiteX6" fmla="*/ 1164229 w 1167048"/>
                  <a:gd name="connsiteY6" fmla="*/ 901365 h 901365"/>
                  <a:gd name="connsiteX7" fmla="*/ 0 w 1167048"/>
                  <a:gd name="connsiteY7" fmla="*/ 424633 h 901365"/>
                  <a:gd name="connsiteX8" fmla="*/ 378318 w 1167048"/>
                  <a:gd name="connsiteY8" fmla="*/ 45138 h 90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7048" h="901365">
                    <a:moveTo>
                      <a:pt x="423316" y="0"/>
                    </a:moveTo>
                    <a:lnTo>
                      <a:pt x="577919" y="127559"/>
                    </a:lnTo>
                    <a:cubicBezTo>
                      <a:pt x="745749" y="240943"/>
                      <a:pt x="948071" y="307149"/>
                      <a:pt x="1165856" y="307149"/>
                    </a:cubicBezTo>
                    <a:lnTo>
                      <a:pt x="1166030" y="307140"/>
                    </a:lnTo>
                    <a:lnTo>
                      <a:pt x="1166118" y="358524"/>
                    </a:lnTo>
                    <a:cubicBezTo>
                      <a:pt x="1166388" y="515916"/>
                      <a:pt x="1166696" y="695792"/>
                      <a:pt x="1167048" y="901365"/>
                    </a:cubicBezTo>
                    <a:cubicBezTo>
                      <a:pt x="1164229" y="901365"/>
                      <a:pt x="1164229" y="901365"/>
                      <a:pt x="1164229" y="901365"/>
                    </a:cubicBezTo>
                    <a:cubicBezTo>
                      <a:pt x="707558" y="901365"/>
                      <a:pt x="295991" y="720828"/>
                      <a:pt x="0" y="424633"/>
                    </a:cubicBezTo>
                    <a:cubicBezTo>
                      <a:pt x="0" y="424633"/>
                      <a:pt x="0" y="424633"/>
                      <a:pt x="378318" y="45138"/>
                    </a:cubicBezTo>
                    <a:close/>
                  </a:path>
                </a:pathLst>
              </a:custGeom>
              <a:solidFill>
                <a:srgbClr val="095B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98">
                <a:extLst>
                  <a:ext uri="{FF2B5EF4-FFF2-40B4-BE49-F238E27FC236}">
                    <a16:creationId xmlns:a16="http://schemas.microsoft.com/office/drawing/2014/main" id="{2251F3B3-21A8-45A8-8098-F273E41F6113}"/>
                  </a:ext>
                </a:extLst>
              </p:cNvPr>
              <p:cNvSpPr>
                <a:spLocks/>
              </p:cNvSpPr>
              <p:nvPr/>
            </p:nvSpPr>
            <p:spPr bwMode="auto">
              <a:xfrm>
                <a:off x="3052678" y="3095326"/>
                <a:ext cx="832712" cy="1075075"/>
              </a:xfrm>
              <a:custGeom>
                <a:avLst/>
                <a:gdLst>
                  <a:gd name="connsiteX0" fmla="*/ 0 w 902105"/>
                  <a:gd name="connsiteY0" fmla="*/ 0 h 1164665"/>
                  <a:gd name="connsiteX1" fmla="*/ 534410 w 902105"/>
                  <a:gd name="connsiteY1" fmla="*/ 0 h 1164665"/>
                  <a:gd name="connsiteX2" fmla="*/ 594275 w 902105"/>
                  <a:gd name="connsiteY2" fmla="*/ 0 h 1164665"/>
                  <a:gd name="connsiteX3" fmla="*/ 599644 w 902105"/>
                  <a:gd name="connsiteY3" fmla="*/ 106324 h 1164665"/>
                  <a:gd name="connsiteX4" fmla="*/ 773805 w 902105"/>
                  <a:gd name="connsiteY4" fmla="*/ 586746 h 1164665"/>
                  <a:gd name="connsiteX5" fmla="*/ 902105 w 902105"/>
                  <a:gd name="connsiteY5" fmla="*/ 742246 h 1164665"/>
                  <a:gd name="connsiteX6" fmla="*/ 864105 w 902105"/>
                  <a:gd name="connsiteY6" fmla="*/ 780235 h 1164665"/>
                  <a:gd name="connsiteX7" fmla="*/ 479553 w 902105"/>
                  <a:gd name="connsiteY7" fmla="*/ 1164665 h 1164665"/>
                  <a:gd name="connsiteX8" fmla="*/ 0 w 902105"/>
                  <a:gd name="connsiteY8" fmla="*/ 0 h 116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105" h="1164665">
                    <a:moveTo>
                      <a:pt x="0" y="0"/>
                    </a:moveTo>
                    <a:cubicBezTo>
                      <a:pt x="0" y="0"/>
                      <a:pt x="0" y="0"/>
                      <a:pt x="534410" y="0"/>
                    </a:cubicBezTo>
                    <a:lnTo>
                      <a:pt x="594275" y="0"/>
                    </a:lnTo>
                    <a:lnTo>
                      <a:pt x="599644" y="106324"/>
                    </a:lnTo>
                    <a:cubicBezTo>
                      <a:pt x="617594" y="283076"/>
                      <a:pt x="679319" y="446887"/>
                      <a:pt x="773805" y="586746"/>
                    </a:cubicBezTo>
                    <a:lnTo>
                      <a:pt x="902105" y="742246"/>
                    </a:lnTo>
                    <a:lnTo>
                      <a:pt x="864105" y="780235"/>
                    </a:lnTo>
                    <a:cubicBezTo>
                      <a:pt x="752608" y="891697"/>
                      <a:pt x="625182" y="1019082"/>
                      <a:pt x="479553" y="1164665"/>
                    </a:cubicBezTo>
                    <a:cubicBezTo>
                      <a:pt x="180538" y="868564"/>
                      <a:pt x="0" y="456842"/>
                      <a:pt x="0" y="0"/>
                    </a:cubicBezTo>
                    <a:close/>
                  </a:path>
                </a:pathLst>
              </a:custGeom>
              <a:solidFill>
                <a:srgbClr val="377A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02">
                <a:extLst>
                  <a:ext uri="{FF2B5EF4-FFF2-40B4-BE49-F238E27FC236}">
                    <a16:creationId xmlns:a16="http://schemas.microsoft.com/office/drawing/2014/main" id="{1E0A9F2C-A6AD-4DF3-89F5-AF59E94009C7}"/>
                  </a:ext>
                </a:extLst>
              </p:cNvPr>
              <p:cNvSpPr>
                <a:spLocks/>
              </p:cNvSpPr>
              <p:nvPr/>
            </p:nvSpPr>
            <p:spPr bwMode="auto">
              <a:xfrm>
                <a:off x="3052678" y="2020250"/>
                <a:ext cx="830968" cy="1075075"/>
              </a:xfrm>
              <a:custGeom>
                <a:avLst/>
                <a:gdLst>
                  <a:gd name="connsiteX0" fmla="*/ 476732 w 900215"/>
                  <a:gd name="connsiteY0" fmla="*/ 0 h 1164665"/>
                  <a:gd name="connsiteX1" fmla="*/ 856227 w 900215"/>
                  <a:gd name="connsiteY1" fmla="*/ 378459 h 1164665"/>
                  <a:gd name="connsiteX2" fmla="*/ 900215 w 900215"/>
                  <a:gd name="connsiteY2" fmla="*/ 422327 h 1164665"/>
                  <a:gd name="connsiteX3" fmla="*/ 773805 w 900215"/>
                  <a:gd name="connsiteY3" fmla="*/ 575537 h 1164665"/>
                  <a:gd name="connsiteX4" fmla="*/ 594215 w 900215"/>
                  <a:gd name="connsiteY4" fmla="*/ 1163474 h 1164665"/>
                  <a:gd name="connsiteX5" fmla="*/ 594275 w 900215"/>
                  <a:gd name="connsiteY5" fmla="*/ 1164665 h 1164665"/>
                  <a:gd name="connsiteX6" fmla="*/ 542842 w 900215"/>
                  <a:gd name="connsiteY6" fmla="*/ 1164665 h 1164665"/>
                  <a:gd name="connsiteX7" fmla="*/ 0 w 900215"/>
                  <a:gd name="connsiteY7" fmla="*/ 1164665 h 1164665"/>
                  <a:gd name="connsiteX8" fmla="*/ 476732 w 900215"/>
                  <a:gd name="connsiteY8" fmla="*/ 0 h 116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215" h="1164665">
                    <a:moveTo>
                      <a:pt x="476732" y="0"/>
                    </a:moveTo>
                    <a:cubicBezTo>
                      <a:pt x="476732" y="0"/>
                      <a:pt x="476732" y="0"/>
                      <a:pt x="856227" y="378459"/>
                    </a:cubicBezTo>
                    <a:lnTo>
                      <a:pt x="900215" y="422327"/>
                    </a:lnTo>
                    <a:lnTo>
                      <a:pt x="773805" y="575537"/>
                    </a:lnTo>
                    <a:cubicBezTo>
                      <a:pt x="660421" y="743367"/>
                      <a:pt x="594215" y="945689"/>
                      <a:pt x="594215" y="1163474"/>
                    </a:cubicBezTo>
                    <a:lnTo>
                      <a:pt x="594275" y="1164665"/>
                    </a:lnTo>
                    <a:lnTo>
                      <a:pt x="542842" y="1164665"/>
                    </a:lnTo>
                    <a:cubicBezTo>
                      <a:pt x="385450" y="1164665"/>
                      <a:pt x="205573" y="1164665"/>
                      <a:pt x="0" y="1164665"/>
                    </a:cubicBezTo>
                    <a:cubicBezTo>
                      <a:pt x="0" y="707823"/>
                      <a:pt x="180538" y="296101"/>
                      <a:pt x="476732" y="0"/>
                    </a:cubicBezTo>
                    <a:close/>
                  </a:path>
                </a:pathLst>
              </a:custGeom>
              <a:solidFill>
                <a:srgbClr val="6598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04">
                <a:extLst>
                  <a:ext uri="{FF2B5EF4-FFF2-40B4-BE49-F238E27FC236}">
                    <a16:creationId xmlns:a16="http://schemas.microsoft.com/office/drawing/2014/main" id="{424E6627-3F26-4BA2-80F2-25164705537C}"/>
                  </a:ext>
                </a:extLst>
              </p:cNvPr>
              <p:cNvSpPr>
                <a:spLocks/>
              </p:cNvSpPr>
              <p:nvPr/>
            </p:nvSpPr>
            <p:spPr bwMode="auto">
              <a:xfrm>
                <a:off x="5258990" y="2020250"/>
                <a:ext cx="832043" cy="1073412"/>
              </a:xfrm>
              <a:custGeom>
                <a:avLst/>
                <a:gdLst>
                  <a:gd name="connsiteX0" fmla="*/ 421955 w 901380"/>
                  <a:gd name="connsiteY0" fmla="*/ 0 h 1162863"/>
                  <a:gd name="connsiteX1" fmla="*/ 901380 w 901380"/>
                  <a:gd name="connsiteY1" fmla="*/ 1161845 h 1162863"/>
                  <a:gd name="connsiteX2" fmla="*/ 366196 w 901380"/>
                  <a:gd name="connsiteY2" fmla="*/ 1162761 h 1162863"/>
                  <a:gd name="connsiteX3" fmla="*/ 307133 w 901380"/>
                  <a:gd name="connsiteY3" fmla="*/ 1162863 h 1162863"/>
                  <a:gd name="connsiteX4" fmla="*/ 301735 w 901380"/>
                  <a:gd name="connsiteY4" fmla="*/ 1055958 h 1162863"/>
                  <a:gd name="connsiteX5" fmla="*/ 127574 w 901380"/>
                  <a:gd name="connsiteY5" fmla="*/ 575537 h 1162863"/>
                  <a:gd name="connsiteX6" fmla="*/ 0 w 901380"/>
                  <a:gd name="connsiteY6" fmla="*/ 420915 h 1162863"/>
                  <a:gd name="connsiteX7" fmla="*/ 36575 w 901380"/>
                  <a:gd name="connsiteY7" fmla="*/ 384431 h 1162863"/>
                  <a:gd name="connsiteX8" fmla="*/ 421955 w 901380"/>
                  <a:gd name="connsiteY8" fmla="*/ 0 h 116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80" h="1162863">
                    <a:moveTo>
                      <a:pt x="421955" y="0"/>
                    </a:moveTo>
                    <a:cubicBezTo>
                      <a:pt x="718071" y="296101"/>
                      <a:pt x="901380" y="707823"/>
                      <a:pt x="901380" y="1161845"/>
                    </a:cubicBezTo>
                    <a:cubicBezTo>
                      <a:pt x="901380" y="1161845"/>
                      <a:pt x="901380" y="1161845"/>
                      <a:pt x="366196" y="1162761"/>
                    </a:cubicBezTo>
                    <a:lnTo>
                      <a:pt x="307133" y="1162863"/>
                    </a:lnTo>
                    <a:lnTo>
                      <a:pt x="301735" y="1055958"/>
                    </a:lnTo>
                    <a:cubicBezTo>
                      <a:pt x="283785" y="879206"/>
                      <a:pt x="222061" y="715395"/>
                      <a:pt x="127574" y="575537"/>
                    </a:cubicBezTo>
                    <a:lnTo>
                      <a:pt x="0" y="420915"/>
                    </a:lnTo>
                    <a:lnTo>
                      <a:pt x="36575" y="384431"/>
                    </a:lnTo>
                    <a:cubicBezTo>
                      <a:pt x="148312" y="272969"/>
                      <a:pt x="276012" y="145583"/>
                      <a:pt x="421955" y="0"/>
                    </a:cubicBezTo>
                    <a:close/>
                  </a:path>
                </a:pathLst>
              </a:custGeom>
              <a:solidFill>
                <a:srgbClr val="002B82"/>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A645E758-4D7C-488B-9664-CC3CA59C80B4}"/>
                  </a:ext>
                </a:extLst>
              </p:cNvPr>
              <p:cNvSpPr/>
              <p:nvPr/>
            </p:nvSpPr>
            <p:spPr bwMode="auto">
              <a:xfrm>
                <a:off x="4160520" y="2680988"/>
                <a:ext cx="822960" cy="822956"/>
              </a:xfrm>
              <a:prstGeom prst="ellipse">
                <a:avLst/>
              </a:prstGeom>
              <a:solidFill>
                <a:schemeClr val="bg1"/>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Chevron 33">
                <a:extLst>
                  <a:ext uri="{FF2B5EF4-FFF2-40B4-BE49-F238E27FC236}">
                    <a16:creationId xmlns:a16="http://schemas.microsoft.com/office/drawing/2014/main" id="{01AF6A82-406F-4FF0-974A-482DB1D39400}"/>
                  </a:ext>
                </a:extLst>
              </p:cNvPr>
              <p:cNvSpPr/>
              <p:nvPr/>
            </p:nvSpPr>
            <p:spPr bwMode="auto">
              <a:xfrm flipH="1">
                <a:off x="5658703" y="458012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Chevron 37">
                <a:extLst>
                  <a:ext uri="{FF2B5EF4-FFF2-40B4-BE49-F238E27FC236}">
                    <a16:creationId xmlns:a16="http://schemas.microsoft.com/office/drawing/2014/main" id="{2BB5D926-2560-4866-913F-ACA8AC7BBF59}"/>
                  </a:ext>
                </a:extLst>
              </p:cNvPr>
              <p:cNvSpPr/>
              <p:nvPr/>
            </p:nvSpPr>
            <p:spPr bwMode="auto">
              <a:xfrm>
                <a:off x="3341769" y="4549005"/>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Chevron 41">
                <a:extLst>
                  <a:ext uri="{FF2B5EF4-FFF2-40B4-BE49-F238E27FC236}">
                    <a16:creationId xmlns:a16="http://schemas.microsoft.com/office/drawing/2014/main" id="{773C041C-09C2-4899-9A41-962515F62386}"/>
                  </a:ext>
                </a:extLst>
              </p:cNvPr>
              <p:cNvSpPr/>
              <p:nvPr/>
            </p:nvSpPr>
            <p:spPr bwMode="auto">
              <a:xfrm flipH="1">
                <a:off x="5522831" y="139187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 name="Chevron 45">
                <a:extLst>
                  <a:ext uri="{FF2B5EF4-FFF2-40B4-BE49-F238E27FC236}">
                    <a16:creationId xmlns:a16="http://schemas.microsoft.com/office/drawing/2014/main" id="{3D27B4D7-61EC-4AD1-965E-B71A8D9D82FD}"/>
                  </a:ext>
                </a:extLst>
              </p:cNvPr>
              <p:cNvSpPr/>
              <p:nvPr/>
            </p:nvSpPr>
            <p:spPr bwMode="auto">
              <a:xfrm>
                <a:off x="3414122" y="143925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 name="Chevron 49">
                <a:extLst>
                  <a:ext uri="{FF2B5EF4-FFF2-40B4-BE49-F238E27FC236}">
                    <a16:creationId xmlns:a16="http://schemas.microsoft.com/office/drawing/2014/main" id="{7A6BB1AF-87FE-4A47-9483-916DD1243083}"/>
                  </a:ext>
                </a:extLst>
              </p:cNvPr>
              <p:cNvSpPr/>
              <p:nvPr/>
            </p:nvSpPr>
            <p:spPr bwMode="auto">
              <a:xfrm flipH="1">
                <a:off x="6441339" y="3377796"/>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 name="Chevron 53">
                <a:extLst>
                  <a:ext uri="{FF2B5EF4-FFF2-40B4-BE49-F238E27FC236}">
                    <a16:creationId xmlns:a16="http://schemas.microsoft.com/office/drawing/2014/main" id="{1E409033-DF1E-47BA-9C7A-BD5BE4648513}"/>
                  </a:ext>
                </a:extLst>
              </p:cNvPr>
              <p:cNvSpPr/>
              <p:nvPr/>
            </p:nvSpPr>
            <p:spPr bwMode="auto">
              <a:xfrm flipH="1">
                <a:off x="6418052" y="2242148"/>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Chevron 57">
                <a:extLst>
                  <a:ext uri="{FF2B5EF4-FFF2-40B4-BE49-F238E27FC236}">
                    <a16:creationId xmlns:a16="http://schemas.microsoft.com/office/drawing/2014/main" id="{858061F0-1218-44CC-9B54-0EABF0FC2C73}"/>
                  </a:ext>
                </a:extLst>
              </p:cNvPr>
              <p:cNvSpPr/>
              <p:nvPr/>
            </p:nvSpPr>
            <p:spPr bwMode="auto">
              <a:xfrm>
                <a:off x="2637936" y="3539688"/>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Chevron 62">
                <a:extLst>
                  <a:ext uri="{FF2B5EF4-FFF2-40B4-BE49-F238E27FC236}">
                    <a16:creationId xmlns:a16="http://schemas.microsoft.com/office/drawing/2014/main" id="{73342556-16BA-4AE3-BE2D-A0536CDF94A9}"/>
                  </a:ext>
                </a:extLst>
              </p:cNvPr>
              <p:cNvSpPr/>
              <p:nvPr/>
            </p:nvSpPr>
            <p:spPr bwMode="auto">
              <a:xfrm>
                <a:off x="2630497" y="244644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FFEC6890-C4DE-4EDE-9AF1-F6A370B17EE2}"/>
                  </a:ext>
                </a:extLst>
              </p:cNvPr>
              <p:cNvSpPr txBox="1"/>
              <p:nvPr/>
            </p:nvSpPr>
            <p:spPr>
              <a:xfrm>
                <a:off x="4136889" y="2344813"/>
                <a:ext cx="359394"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F7FFF"/>
                    </a:solidFill>
                    <a:effectLst/>
                    <a:uLnTx/>
                    <a:uFillTx/>
                    <a:latin typeface="Calibri" panose="020F0502020204030204"/>
                    <a:ea typeface="+mn-ea"/>
                    <a:cs typeface="+mn-cs"/>
                  </a:rPr>
                  <a:t>08</a:t>
                </a:r>
              </a:p>
            </p:txBody>
          </p:sp>
          <p:sp>
            <p:nvSpPr>
              <p:cNvPr id="37" name="TextBox 36">
                <a:extLst>
                  <a:ext uri="{FF2B5EF4-FFF2-40B4-BE49-F238E27FC236}">
                    <a16:creationId xmlns:a16="http://schemas.microsoft.com/office/drawing/2014/main" id="{AFDDB0CA-1A30-4479-9516-493DBD5F27AD}"/>
                  </a:ext>
                </a:extLst>
              </p:cNvPr>
              <p:cNvSpPr txBox="1"/>
              <p:nvPr/>
            </p:nvSpPr>
            <p:spPr>
              <a:xfrm>
                <a:off x="4652358" y="2344813"/>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01</a:t>
                </a:r>
              </a:p>
            </p:txBody>
          </p:sp>
          <p:sp>
            <p:nvSpPr>
              <p:cNvPr id="38" name="TextBox 37">
                <a:extLst>
                  <a:ext uri="{FF2B5EF4-FFF2-40B4-BE49-F238E27FC236}">
                    <a16:creationId xmlns:a16="http://schemas.microsoft.com/office/drawing/2014/main" id="{747232A8-0A90-4C45-A4E5-D6BCC0AE7A20}"/>
                  </a:ext>
                </a:extLst>
              </p:cNvPr>
              <p:cNvSpPr txBox="1"/>
              <p:nvPr/>
            </p:nvSpPr>
            <p:spPr>
              <a:xfrm>
                <a:off x="4141818" y="3656103"/>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05</a:t>
                </a:r>
              </a:p>
            </p:txBody>
          </p:sp>
          <p:sp>
            <p:nvSpPr>
              <p:cNvPr id="39" name="TextBox 38">
                <a:extLst>
                  <a:ext uri="{FF2B5EF4-FFF2-40B4-BE49-F238E27FC236}">
                    <a16:creationId xmlns:a16="http://schemas.microsoft.com/office/drawing/2014/main" id="{E1A3DF48-E4BF-456F-BE3E-1387BFA703A5}"/>
                  </a:ext>
                </a:extLst>
              </p:cNvPr>
              <p:cNvSpPr txBox="1"/>
              <p:nvPr/>
            </p:nvSpPr>
            <p:spPr>
              <a:xfrm>
                <a:off x="4652358" y="3656103"/>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04</a:t>
                </a:r>
              </a:p>
            </p:txBody>
          </p:sp>
          <p:sp>
            <p:nvSpPr>
              <p:cNvPr id="40" name="TextBox 39">
                <a:extLst>
                  <a:ext uri="{FF2B5EF4-FFF2-40B4-BE49-F238E27FC236}">
                    <a16:creationId xmlns:a16="http://schemas.microsoft.com/office/drawing/2014/main" id="{A2024677-8BD8-4B6E-B874-7FEED1D5B61B}"/>
                  </a:ext>
                </a:extLst>
              </p:cNvPr>
              <p:cNvSpPr txBox="1"/>
              <p:nvPr/>
            </p:nvSpPr>
            <p:spPr>
              <a:xfrm>
                <a:off x="5027038" y="2782130"/>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02</a:t>
                </a:r>
              </a:p>
            </p:txBody>
          </p:sp>
          <p:sp>
            <p:nvSpPr>
              <p:cNvPr id="41" name="TextBox 40">
                <a:extLst>
                  <a:ext uri="{FF2B5EF4-FFF2-40B4-BE49-F238E27FC236}">
                    <a16:creationId xmlns:a16="http://schemas.microsoft.com/office/drawing/2014/main" id="{DF151BFF-BEAA-4341-A6F2-541500F32E65}"/>
                  </a:ext>
                </a:extLst>
              </p:cNvPr>
              <p:cNvSpPr txBox="1"/>
              <p:nvPr/>
            </p:nvSpPr>
            <p:spPr>
              <a:xfrm>
                <a:off x="3767139" y="2782130"/>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07</a:t>
                </a:r>
              </a:p>
            </p:txBody>
          </p:sp>
          <p:sp>
            <p:nvSpPr>
              <p:cNvPr id="42" name="TextBox 41">
                <a:extLst>
                  <a:ext uri="{FF2B5EF4-FFF2-40B4-BE49-F238E27FC236}">
                    <a16:creationId xmlns:a16="http://schemas.microsoft.com/office/drawing/2014/main" id="{0D5FF2FB-1E0F-4C40-9D2D-DB6B0B8CBC4D}"/>
                  </a:ext>
                </a:extLst>
              </p:cNvPr>
              <p:cNvSpPr txBox="1"/>
              <p:nvPr/>
            </p:nvSpPr>
            <p:spPr>
              <a:xfrm>
                <a:off x="5027038" y="3268295"/>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03</a:t>
                </a:r>
              </a:p>
            </p:txBody>
          </p:sp>
          <p:sp>
            <p:nvSpPr>
              <p:cNvPr id="43" name="TextBox 42">
                <a:extLst>
                  <a:ext uri="{FF2B5EF4-FFF2-40B4-BE49-F238E27FC236}">
                    <a16:creationId xmlns:a16="http://schemas.microsoft.com/office/drawing/2014/main" id="{4D27AB7E-8E36-4E59-A6C7-786E8A875A23}"/>
                  </a:ext>
                </a:extLst>
              </p:cNvPr>
              <p:cNvSpPr txBox="1"/>
              <p:nvPr/>
            </p:nvSpPr>
            <p:spPr>
              <a:xfrm>
                <a:off x="3767139" y="3268295"/>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06</a:t>
                </a:r>
              </a:p>
            </p:txBody>
          </p:sp>
          <p:sp>
            <p:nvSpPr>
              <p:cNvPr id="44" name="Inhaltsplatzhalter 4">
                <a:extLst>
                  <a:ext uri="{FF2B5EF4-FFF2-40B4-BE49-F238E27FC236}">
                    <a16:creationId xmlns:a16="http://schemas.microsoft.com/office/drawing/2014/main" id="{DDF0696B-6CF7-49E7-83AA-1C617812B083}"/>
                  </a:ext>
                </a:extLst>
              </p:cNvPr>
              <p:cNvSpPr txBox="1">
                <a:spLocks/>
              </p:cNvSpPr>
              <p:nvPr/>
            </p:nvSpPr>
            <p:spPr>
              <a:xfrm>
                <a:off x="1505408" y="4436644"/>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يقسم المشاركين إلى .... مجموعة</a:t>
                </a:r>
              </a:p>
            </p:txBody>
          </p:sp>
          <p:sp>
            <p:nvSpPr>
              <p:cNvPr id="45" name="Inhaltsplatzhalter 4">
                <a:extLst>
                  <a:ext uri="{FF2B5EF4-FFF2-40B4-BE49-F238E27FC236}">
                    <a16:creationId xmlns:a16="http://schemas.microsoft.com/office/drawing/2014/main" id="{FAAC29DD-E5F6-44F6-9824-96B617A663EE}"/>
                  </a:ext>
                </a:extLst>
              </p:cNvPr>
              <p:cNvSpPr txBox="1">
                <a:spLocks/>
              </p:cNvSpPr>
              <p:nvPr/>
            </p:nvSpPr>
            <p:spPr>
              <a:xfrm>
                <a:off x="6457178" y="3278432"/>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457064" rtl="1" eaLnBrk="1" fontAlgn="auto" latinLnBrk="0" hangingPunct="1">
                  <a:lnSpc>
                    <a:spcPct val="150000"/>
                  </a:lnSpc>
                  <a:spcBef>
                    <a:spcPts val="0"/>
                  </a:spcBef>
                  <a:spcAft>
                    <a:spcPts val="500"/>
                  </a:spcAft>
                  <a:buClr>
                    <a:srgbClr val="000000"/>
                  </a:buClr>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Arial"/>
                  </a:rPr>
                  <a:t>سجل اسمك في بطاقة التعارف</a:t>
                </a:r>
              </a:p>
            </p:txBody>
          </p:sp>
          <p:sp>
            <p:nvSpPr>
              <p:cNvPr id="46" name="Inhaltsplatzhalter 4">
                <a:extLst>
                  <a:ext uri="{FF2B5EF4-FFF2-40B4-BE49-F238E27FC236}">
                    <a16:creationId xmlns:a16="http://schemas.microsoft.com/office/drawing/2014/main" id="{98936D4B-AF32-4F89-984E-B834A6D7E11D}"/>
                  </a:ext>
                </a:extLst>
              </p:cNvPr>
              <p:cNvSpPr txBox="1">
                <a:spLocks/>
              </p:cNvSpPr>
              <p:nvPr/>
            </p:nvSpPr>
            <p:spPr>
              <a:xfrm>
                <a:off x="798294" y="3449915"/>
                <a:ext cx="1910870" cy="66140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سجل ملاحظاتك بالدورة في نهاية الصفحة</a:t>
                </a:r>
              </a:p>
            </p:txBody>
          </p:sp>
          <p:sp>
            <p:nvSpPr>
              <p:cNvPr id="47" name="Inhaltsplatzhalter 4">
                <a:extLst>
                  <a:ext uri="{FF2B5EF4-FFF2-40B4-BE49-F238E27FC236}">
                    <a16:creationId xmlns:a16="http://schemas.microsoft.com/office/drawing/2014/main" id="{DAD21D0C-B357-487D-9F1A-C1A11D9A0DFA}"/>
                  </a:ext>
                </a:extLst>
              </p:cNvPr>
              <p:cNvSpPr txBox="1">
                <a:spLocks/>
              </p:cNvSpPr>
              <p:nvPr/>
            </p:nvSpPr>
            <p:spPr>
              <a:xfrm>
                <a:off x="6056478" y="2194913"/>
                <a:ext cx="2294137" cy="23005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457064" rtl="1" eaLnBrk="1" fontAlgn="auto" latinLnBrk="0" hangingPunct="1">
                  <a:lnSpc>
                    <a:spcPct val="100000"/>
                  </a:lnSpc>
                  <a:spcBef>
                    <a:spcPts val="0"/>
                  </a:spcBef>
                  <a:spcAft>
                    <a:spcPts val="500"/>
                  </a:spcAft>
                  <a:buClr>
                    <a:srgbClr val="000000"/>
                  </a:buClr>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Arial"/>
                  </a:rPr>
                  <a:t>يوم تدريبي</a:t>
                </a:r>
              </a:p>
            </p:txBody>
          </p:sp>
          <p:sp>
            <p:nvSpPr>
              <p:cNvPr id="48" name="Inhaltsplatzhalter 4">
                <a:extLst>
                  <a:ext uri="{FF2B5EF4-FFF2-40B4-BE49-F238E27FC236}">
                    <a16:creationId xmlns:a16="http://schemas.microsoft.com/office/drawing/2014/main" id="{53BB13AA-62DB-4126-9A68-0D67B533CEA7}"/>
                  </a:ext>
                </a:extLst>
              </p:cNvPr>
              <p:cNvSpPr txBox="1">
                <a:spLocks/>
              </p:cNvSpPr>
              <p:nvPr/>
            </p:nvSpPr>
            <p:spPr>
              <a:xfrm>
                <a:off x="648519" y="2341566"/>
                <a:ext cx="1910870" cy="66140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يقوم المدرب بشرح النقاط الحاكمة في نهاية المحاضرة</a:t>
                </a:r>
              </a:p>
            </p:txBody>
          </p:sp>
          <p:sp>
            <p:nvSpPr>
              <p:cNvPr id="49" name="Inhaltsplatzhalter 4">
                <a:extLst>
                  <a:ext uri="{FF2B5EF4-FFF2-40B4-BE49-F238E27FC236}">
                    <a16:creationId xmlns:a16="http://schemas.microsoft.com/office/drawing/2014/main" id="{3D2419AD-B665-4484-9241-EF281922BE71}"/>
                  </a:ext>
                </a:extLst>
              </p:cNvPr>
              <p:cNvSpPr txBox="1">
                <a:spLocks/>
              </p:cNvSpPr>
              <p:nvPr/>
            </p:nvSpPr>
            <p:spPr>
              <a:xfrm>
                <a:off x="5489488" y="1232031"/>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457064" rtl="1" eaLnBrk="1" fontAlgn="auto" latinLnBrk="0" hangingPunct="1">
                  <a:lnSpc>
                    <a:spcPct val="150000"/>
                  </a:lnSpc>
                  <a:spcBef>
                    <a:spcPts val="0"/>
                  </a:spcBef>
                  <a:spcAft>
                    <a:spcPts val="500"/>
                  </a:spcAft>
                  <a:buClr>
                    <a:srgbClr val="000000"/>
                  </a:buClr>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Arial"/>
                  </a:rPr>
                  <a:t>5 ساعات تدريبية</a:t>
                </a:r>
              </a:p>
            </p:txBody>
          </p:sp>
          <p:sp>
            <p:nvSpPr>
              <p:cNvPr id="50" name="Inhaltsplatzhalter 4">
                <a:extLst>
                  <a:ext uri="{FF2B5EF4-FFF2-40B4-BE49-F238E27FC236}">
                    <a16:creationId xmlns:a16="http://schemas.microsoft.com/office/drawing/2014/main" id="{2C2E0154-DCAE-4DAD-836E-62BF43899374}"/>
                  </a:ext>
                </a:extLst>
              </p:cNvPr>
              <p:cNvSpPr txBox="1">
                <a:spLocks/>
              </p:cNvSpPr>
              <p:nvPr/>
            </p:nvSpPr>
            <p:spPr>
              <a:xfrm>
                <a:off x="1413654" y="1320113"/>
                <a:ext cx="1910870" cy="66140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شارك بجدية للتأكد من اكتسابك للمعارف والمهارات المرتبطة</a:t>
                </a:r>
              </a:p>
            </p:txBody>
          </p:sp>
          <p:sp>
            <p:nvSpPr>
              <p:cNvPr id="51" name="Inhaltsplatzhalter 4">
                <a:extLst>
                  <a:ext uri="{FF2B5EF4-FFF2-40B4-BE49-F238E27FC236}">
                    <a16:creationId xmlns:a16="http://schemas.microsoft.com/office/drawing/2014/main" id="{00E4D067-CEF9-45CB-8F85-D417A87327FF}"/>
                  </a:ext>
                </a:extLst>
              </p:cNvPr>
              <p:cNvSpPr txBox="1">
                <a:spLocks/>
              </p:cNvSpPr>
              <p:nvPr/>
            </p:nvSpPr>
            <p:spPr>
              <a:xfrm>
                <a:off x="5540871" y="4466934"/>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شرح مناقشات ورش عمل</a:t>
                </a:r>
              </a:p>
            </p:txBody>
          </p:sp>
          <p:sp>
            <p:nvSpPr>
              <p:cNvPr id="52" name="Title 2">
                <a:extLst>
                  <a:ext uri="{FF2B5EF4-FFF2-40B4-BE49-F238E27FC236}">
                    <a16:creationId xmlns:a16="http://schemas.microsoft.com/office/drawing/2014/main" id="{CA79F2C9-3B8D-4087-B741-5CE3BB1F1CB4}"/>
                  </a:ext>
                </a:extLst>
              </p:cNvPr>
              <p:cNvSpPr txBox="1">
                <a:spLocks/>
              </p:cNvSpPr>
              <p:nvPr/>
            </p:nvSpPr>
            <p:spPr>
              <a:xfrm>
                <a:off x="2317839" y="473579"/>
                <a:ext cx="4343400" cy="495383"/>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marL="0" marR="0" lvl="0" indent="0" algn="ctr" defTabSz="457189" rtl="1" eaLnBrk="1" fontAlgn="auto" latinLnBrk="0" hangingPunct="1">
                  <a:lnSpc>
                    <a:spcPct val="100000"/>
                  </a:lnSpc>
                  <a:spcBef>
                    <a:spcPts val="0"/>
                  </a:spcBef>
                  <a:spcAft>
                    <a:spcPts val="0"/>
                  </a:spcAft>
                  <a:buClr>
                    <a:srgbClr val="000000"/>
                  </a:buClr>
                  <a:buSzTx/>
                  <a:buFontTx/>
                  <a:buNone/>
                  <a:tabLst/>
                  <a:defRPr/>
                </a:pPr>
                <a:r>
                  <a:rPr kumimoji="0" lang="ar-EG" sz="3600" b="1" i="0" u="none" strike="noStrike" kern="1200" cap="none" spc="0" normalizeH="0" baseline="0" noProof="0" dirty="0">
                    <a:ln>
                      <a:noFill/>
                    </a:ln>
                    <a:solidFill>
                      <a:srgbClr val="FF0000"/>
                    </a:solidFill>
                    <a:effectLst/>
                    <a:uLnTx/>
                    <a:uFillTx/>
                    <a:latin typeface="Sakkal Majalla" panose="02000000000000000000" pitchFamily="2" charset="-78"/>
                    <a:ea typeface="+mj-ea"/>
                    <a:cs typeface="Sakkal Majalla" panose="02000000000000000000" pitchFamily="2" charset="-78"/>
                    <a:sym typeface="Arial"/>
                  </a:rPr>
                  <a:t>نظام </a:t>
                </a:r>
                <a:r>
                  <a:rPr kumimoji="0" lang="ar-EG" sz="3600" b="1" i="0" u="none" strike="noStrike" kern="1200" cap="none" spc="0" normalizeH="0" baseline="0" noProof="0" dirty="0">
                    <a:ln>
                      <a:noFill/>
                    </a:ln>
                    <a:solidFill>
                      <a:srgbClr val="002060"/>
                    </a:solidFill>
                    <a:effectLst/>
                    <a:uLnTx/>
                    <a:uFillTx/>
                    <a:latin typeface="Sakkal Majalla" panose="02000000000000000000" pitchFamily="2" charset="-78"/>
                    <a:ea typeface="+mj-ea"/>
                    <a:cs typeface="Sakkal Majalla" panose="02000000000000000000" pitchFamily="2" charset="-78"/>
                    <a:sym typeface="Arial"/>
                  </a:rPr>
                  <a:t>البرنامج</a:t>
                </a:r>
              </a:p>
            </p:txBody>
          </p:sp>
        </p:grpSp>
        <p:sp>
          <p:nvSpPr>
            <p:cNvPr id="55" name="TextBox 54"/>
            <p:cNvSpPr txBox="1"/>
            <p:nvPr/>
          </p:nvSpPr>
          <p:spPr>
            <a:xfrm rot="1001172">
              <a:off x="6538744" y="2203889"/>
              <a:ext cx="740664" cy="369332"/>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الوقت</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6" name="TextBox 55"/>
            <p:cNvSpPr txBox="1"/>
            <p:nvPr/>
          </p:nvSpPr>
          <p:spPr>
            <a:xfrm rot="4055154">
              <a:off x="7398027" y="2986349"/>
              <a:ext cx="729417"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الأيام</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TextBox 56"/>
            <p:cNvSpPr txBox="1"/>
            <p:nvPr/>
          </p:nvSpPr>
          <p:spPr>
            <a:xfrm rot="17097628">
              <a:off x="7164874" y="4378429"/>
              <a:ext cx="1233620" cy="369332"/>
            </a:xfrm>
            <a:prstGeom prst="rect">
              <a:avLst/>
            </a:prstGeom>
            <a:noFill/>
            <a:ln>
              <a:noFill/>
            </a:ln>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بطاقة الأسماء</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8" name="TextBox 57"/>
            <p:cNvSpPr txBox="1"/>
            <p:nvPr/>
          </p:nvSpPr>
          <p:spPr>
            <a:xfrm rot="20160296">
              <a:off x="6253530" y="5249038"/>
              <a:ext cx="1233620"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نظام الدورة</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9" name="TextBox 58"/>
            <p:cNvSpPr txBox="1"/>
            <p:nvPr/>
          </p:nvSpPr>
          <p:spPr>
            <a:xfrm rot="1592473">
              <a:off x="4950587" y="5255229"/>
              <a:ext cx="1233620"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المجموعات</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0" name="TextBox 59"/>
            <p:cNvSpPr txBox="1"/>
            <p:nvPr/>
          </p:nvSpPr>
          <p:spPr>
            <a:xfrm rot="4426712">
              <a:off x="4087662" y="4339760"/>
              <a:ext cx="1233620"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التسجيل</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1" name="TextBox 60"/>
            <p:cNvSpPr txBox="1"/>
            <p:nvPr/>
          </p:nvSpPr>
          <p:spPr>
            <a:xfrm rot="17219245">
              <a:off x="4111632" y="2964820"/>
              <a:ext cx="1233620" cy="646331"/>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التغذية الرجعية</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2" name="TextBox 61"/>
            <p:cNvSpPr txBox="1"/>
            <p:nvPr/>
          </p:nvSpPr>
          <p:spPr>
            <a:xfrm rot="20307067">
              <a:off x="5042632" y="2073645"/>
              <a:ext cx="1233620" cy="646331"/>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إرشادات للمتدريبين</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63" name="Picture 62">
            <a:extLst>
              <a:ext uri="{FF2B5EF4-FFF2-40B4-BE49-F238E27FC236}">
                <a16:creationId xmlns:a16="http://schemas.microsoft.com/office/drawing/2014/main" id="{C6BFDED0-755B-B3FD-183D-9F12407296E2}"/>
              </a:ext>
            </a:extLst>
          </p:cNvPr>
          <p:cNvPicPr>
            <a:picLocks noChangeAspect="1"/>
          </p:cNvPicPr>
          <p:nvPr/>
        </p:nvPicPr>
        <p:blipFill>
          <a:blip r:embed="rId3"/>
          <a:stretch>
            <a:fillRect/>
          </a:stretch>
        </p:blipFill>
        <p:spPr>
          <a:xfrm>
            <a:off x="-1" y="0"/>
            <a:ext cx="12190435" cy="533400"/>
          </a:xfrm>
          <a:prstGeom prst="rect">
            <a:avLst/>
          </a:prstGeom>
        </p:spPr>
      </p:pic>
    </p:spTree>
    <p:extLst>
      <p:ext uri="{BB962C8B-B14F-4D97-AF65-F5344CB8AC3E}">
        <p14:creationId xmlns:p14="http://schemas.microsoft.com/office/powerpoint/2010/main" val="357234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1500" fill="hold"/>
                                        <p:tgtEl>
                                          <p:spTgt spid="117"/>
                                        </p:tgtEl>
                                        <p:attrNameLst>
                                          <p:attrName>ppt_x</p:attrName>
                                        </p:attrNameLst>
                                      </p:cBhvr>
                                      <p:tavLst>
                                        <p:tav tm="0">
                                          <p:val>
                                            <p:strVal val="1+#ppt_w/2"/>
                                          </p:val>
                                        </p:tav>
                                        <p:tav tm="100000">
                                          <p:val>
                                            <p:strVal val="#ppt_x"/>
                                          </p:val>
                                        </p:tav>
                                      </p:tavLst>
                                    </p:anim>
                                    <p:anim calcmode="lin" valueType="num">
                                      <p:cBhvr additive="base">
                                        <p:cTn id="8" dur="1500" fill="hold"/>
                                        <p:tgtEl>
                                          <p:spTgt spid="1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037330" y="704271"/>
            <a:ext cx="8278762" cy="939589"/>
            <a:chOff x="2037330" y="548359"/>
            <a:chExt cx="8278762" cy="939589"/>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037330" y="548359"/>
              <a:ext cx="8278762" cy="800219"/>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4000" b="1" i="0" u="none" strike="noStrike" kern="1200" cap="none" spc="0" normalizeH="0" baseline="0" noProof="0" dirty="0">
                  <a:ln>
                    <a:noFill/>
                  </a:ln>
                  <a:solidFill>
                    <a:srgbClr val="168489"/>
                  </a:solidFill>
                  <a:effectLst/>
                  <a:uLnTx/>
                  <a:uFillTx/>
                  <a:latin typeface="Sakkal Majalla" panose="02000000000000000000" pitchFamily="2" charset="-78"/>
                  <a:cs typeface="Sakkal Majalla" panose="02000000000000000000" pitchFamily="2" charset="-78"/>
                </a:rPr>
                <a:t> مهارات الاتصال والتواصل الفعال.</a:t>
              </a:r>
            </a:p>
          </p:txBody>
        </p:sp>
      </p:grpSp>
      <p:sp>
        <p:nvSpPr>
          <p:cNvPr id="8" name="TextBox 7">
            <a:extLst>
              <a:ext uri="{FF2B5EF4-FFF2-40B4-BE49-F238E27FC236}">
                <a16:creationId xmlns:a16="http://schemas.microsoft.com/office/drawing/2014/main" id="{AABC7001-DE70-C0E1-7E85-F885BC5C19DE}"/>
              </a:ext>
            </a:extLst>
          </p:cNvPr>
          <p:cNvSpPr txBox="1"/>
          <p:nvPr/>
        </p:nvSpPr>
        <p:spPr>
          <a:xfrm>
            <a:off x="4069330" y="2124989"/>
            <a:ext cx="7375176" cy="4233467"/>
          </a:xfrm>
          <a:prstGeom prst="rect">
            <a:avLst/>
          </a:prstGeom>
          <a:noFill/>
        </p:spPr>
        <p:txBody>
          <a:bodyPr wrap="square">
            <a:spAutoFit/>
          </a:bodyPr>
          <a:lstStyle/>
          <a:p>
            <a:pPr algn="justLow" rtl="1">
              <a:lnSpc>
                <a:spcPct val="115000"/>
              </a:lnSpc>
              <a:buNone/>
              <a:tabLst>
                <a:tab pos="3886200" algn="r"/>
              </a:tabLst>
            </a:pPr>
            <a:r>
              <a:rPr lang="ar-SA" sz="2600" b="1"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يُعد الاتصال والتواصل الفعال من أهم المهارات التي يعتمد عليها نجاح الأفراد والمؤسسات، فهو الوسيلة التي يتم من خلالها نقل المعلومات والأفكار والتعليمات والمشاعر بين الأفراد بطريقة تضمن الفهم الصحيح وتحقيق الأهداف المشتركة. ولا يمكن لأي مؤسسة أن تحقق النجاح أو الاستقرار دون وجود نظام اتصال فعال يربط بين الإدارات والموظفين والعملاء، إذ يسهم التواصل الجيد في تحسين الأداء، وتقليل الأخطاء، وتعزيز التعاون، وبناء الثقة داخل بيئة العمل. وتشير الأدلة المهنية إلى أن التواصل الفعال يُعد من أكثر المهارات التي يطلبها أصحاب العمل، لأنه يدعم العمل الجماعي، وحل المشكلات، ورفع جودة الأداء</a:t>
            </a:r>
            <a:r>
              <a:rPr lang="en-GB" sz="2600" b="1"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a:t>
            </a:r>
            <a:endParaRPr lang="en-GB" sz="2600" b="1"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pic>
        <p:nvPicPr>
          <p:cNvPr id="9" name="Picture 8">
            <a:extLst>
              <a:ext uri="{FF2B5EF4-FFF2-40B4-BE49-F238E27FC236}">
                <a16:creationId xmlns:a16="http://schemas.microsoft.com/office/drawing/2014/main" id="{D45852B6-08F5-3ADE-E41A-35522D35A6B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214" y="3081870"/>
            <a:ext cx="2900295" cy="2900295"/>
          </a:xfrm>
          <a:prstGeom prst="rect">
            <a:avLst/>
          </a:prstGeom>
          <a:noFill/>
          <a:ln>
            <a:noFill/>
          </a:ln>
        </p:spPr>
      </p:pic>
    </p:spTree>
    <p:extLst>
      <p:ext uri="{BB962C8B-B14F-4D97-AF65-F5344CB8AC3E}">
        <p14:creationId xmlns:p14="http://schemas.microsoft.com/office/powerpoint/2010/main" val="3553758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6" presetClass="entr" presetSubtype="21"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35FF-B926-D4B2-E066-04E2628DDC49}"/>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6748B059-D2FA-341B-D565-78CD5E94A3D5}"/>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41</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8516C010-B1D4-F54E-117D-D43A3569D42B}"/>
              </a:ext>
            </a:extLst>
          </p:cNvPr>
          <p:cNvPicPr>
            <a:picLocks noChangeAspect="1"/>
          </p:cNvPicPr>
          <p:nvPr/>
        </p:nvPicPr>
        <p:blipFill>
          <a:blip r:embed="rId2"/>
          <a:stretch>
            <a:fillRect/>
          </a:stretch>
        </p:blipFill>
        <p:spPr>
          <a:xfrm>
            <a:off x="-1" y="0"/>
            <a:ext cx="12190435" cy="533400"/>
          </a:xfrm>
          <a:prstGeom prst="rect">
            <a:avLst/>
          </a:prstGeom>
        </p:spPr>
      </p:pic>
      <p:sp>
        <p:nvSpPr>
          <p:cNvPr id="6" name="TextBox 5">
            <a:extLst>
              <a:ext uri="{FF2B5EF4-FFF2-40B4-BE49-F238E27FC236}">
                <a16:creationId xmlns:a16="http://schemas.microsoft.com/office/drawing/2014/main" id="{B6E329D5-5C53-3C50-E5C3-DB18E26B41F2}"/>
              </a:ext>
            </a:extLst>
          </p:cNvPr>
          <p:cNvSpPr txBox="1"/>
          <p:nvPr/>
        </p:nvSpPr>
        <p:spPr>
          <a:xfrm>
            <a:off x="5171673" y="1348284"/>
            <a:ext cx="6564056" cy="4893647"/>
          </a:xfrm>
          <a:prstGeom prst="rect">
            <a:avLst/>
          </a:prstGeom>
          <a:noFill/>
        </p:spPr>
        <p:txBody>
          <a:bodyPr wrap="square">
            <a:spAutoFit/>
          </a:bodyPr>
          <a:lstStyle/>
          <a:p>
            <a:pPr algn="justLow" rtl="1">
              <a:buNone/>
              <a:tabLst>
                <a:tab pos="3886200" algn="r"/>
              </a:tabLst>
            </a:pPr>
            <a:r>
              <a:rPr lang="ar-SA" sz="26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الاتصال</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buNone/>
              <a:tabLst>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الاتصال هو عملية تبادل المعلومات والأفكار والآراء والمشاعر بين طرفين أو أكثر باستخدام وسائل مختلفة، بهدف تحقيق الفهم المشترك والوصول إلى نتائج محددة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buNone/>
              <a:tabLst>
                <a:tab pos="3886200" algn="r"/>
              </a:tabLst>
            </a:pPr>
            <a:r>
              <a:rPr lang="ar-SA" sz="2600" b="1" dirty="0">
                <a:solidFill>
                  <a:schemeClr val="accent5">
                    <a:lumMod val="75000"/>
                  </a:schemeClr>
                </a:solidFill>
                <a:effectLst/>
                <a:latin typeface="Times New Roman" panose="02020603050405020304" pitchFamily="18" charset="0"/>
                <a:ea typeface="Times New Roman" panose="02020603050405020304" pitchFamily="18" charset="0"/>
                <a:cs typeface="Sakkal Majalla" panose="02000000000000000000" pitchFamily="2" charset="-78"/>
              </a:rPr>
              <a:t>ويتكون الاتصال من عدة عناصر مترابطة، هي</a:t>
            </a:r>
            <a:r>
              <a:rPr lang="en-GB" sz="2600" b="1" dirty="0">
                <a:solidFill>
                  <a:schemeClr val="accent5">
                    <a:lumMod val="75000"/>
                  </a:schemeClr>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600" b="1" dirty="0">
              <a:solidFill>
                <a:schemeClr val="accent5">
                  <a:lumMod val="75000"/>
                </a:schemeClr>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justLow" rtl="1">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المرسل</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الشخص الذي ينقل الرسالة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justLow" rtl="1">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الرسالة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المعلومات أو الفكرة المراد إيصالها</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justLow" rtl="1">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وسيلة الاتصال</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مثل الحديث المباشر، الهاتف، البريد الإلكتروني، أو الاجتماعات</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justLow" rtl="1">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المستقبل</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الشخص الذي يتلقى الرسالة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justLow" rtl="1">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التغذية الراجعة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استجابة المستقبل التي توضح مدى فهمه للرسالة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8" name="Picture 7">
            <a:extLst>
              <a:ext uri="{FF2B5EF4-FFF2-40B4-BE49-F238E27FC236}">
                <a16:creationId xmlns:a16="http://schemas.microsoft.com/office/drawing/2014/main" id="{00095EEA-E9E3-6D6F-C480-38BB54249BC9}"/>
              </a:ext>
            </a:extLst>
          </p:cNvPr>
          <p:cNvPicPr>
            <a:picLocks noChangeAspect="1"/>
          </p:cNvPicPr>
          <p:nvPr/>
        </p:nvPicPr>
        <p:blipFill>
          <a:blip r:embed="rId3"/>
          <a:stretch>
            <a:fillRect/>
          </a:stretch>
        </p:blipFill>
        <p:spPr>
          <a:xfrm>
            <a:off x="107928" y="2999877"/>
            <a:ext cx="4252686" cy="3242054"/>
          </a:xfrm>
          <a:prstGeom prst="rect">
            <a:avLst/>
          </a:prstGeom>
        </p:spPr>
      </p:pic>
    </p:spTree>
    <p:extLst>
      <p:ext uri="{BB962C8B-B14F-4D97-AF65-F5344CB8AC3E}">
        <p14:creationId xmlns:p14="http://schemas.microsoft.com/office/powerpoint/2010/main" val="3172693659"/>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C7C59-C78E-D824-F9F7-B52CA5A19AF6}"/>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ADA35DA3-5340-3C8C-7BA6-B26D4DC04BE1}"/>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42</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942ED136-D8EA-2E26-0C57-6202688F4292}"/>
              </a:ext>
            </a:extLst>
          </p:cNvPr>
          <p:cNvPicPr>
            <a:picLocks noChangeAspect="1"/>
          </p:cNvPicPr>
          <p:nvPr/>
        </p:nvPicPr>
        <p:blipFill>
          <a:blip r:embed="rId3"/>
          <a:stretch>
            <a:fillRect/>
          </a:stretch>
        </p:blipFill>
        <p:spPr>
          <a:xfrm>
            <a:off x="-1" y="0"/>
            <a:ext cx="12190435" cy="533400"/>
          </a:xfrm>
          <a:prstGeom prst="rect">
            <a:avLst/>
          </a:prstGeom>
        </p:spPr>
      </p:pic>
      <p:sp>
        <p:nvSpPr>
          <p:cNvPr id="6" name="TextBox 5">
            <a:extLst>
              <a:ext uri="{FF2B5EF4-FFF2-40B4-BE49-F238E27FC236}">
                <a16:creationId xmlns:a16="http://schemas.microsoft.com/office/drawing/2014/main" id="{5E4B28CB-575A-7FFD-CA5C-EF690C115127}"/>
              </a:ext>
            </a:extLst>
          </p:cNvPr>
          <p:cNvSpPr txBox="1"/>
          <p:nvPr/>
        </p:nvSpPr>
        <p:spPr>
          <a:xfrm>
            <a:off x="5324449" y="1181914"/>
            <a:ext cx="6339579" cy="4552015"/>
          </a:xfrm>
          <a:prstGeom prst="rect">
            <a:avLst/>
          </a:prstGeom>
          <a:noFill/>
        </p:spPr>
        <p:txBody>
          <a:bodyPr wrap="square">
            <a:spAutoFit/>
          </a:bodyPr>
          <a:lstStyle/>
          <a:p>
            <a:pPr algn="justLow"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التواصل الفعال</a:t>
            </a:r>
            <a:endParaRPr lang="en-GB"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التواصل الفعال هو عملية نقل واستقبال المعلومات بطريقة واضحة ودقيقة تؤدي إلى تحقيق الفهم المتبادل بين الأطراف، مع مراعاة أسلوب العرض، وطريقة الاستماع، واختيار الوسيلة المناسبة، واحترام الطرف الآخر</a:t>
            </a:r>
            <a:r>
              <a:rPr lang="en-GB" sz="28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ar-EG" sz="28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endParaRPr>
          </a:p>
          <a:p>
            <a:pPr algn="justLow" rtl="1">
              <a:lnSpc>
                <a:spcPct val="115000"/>
              </a:lnSpc>
              <a:buNone/>
              <a:tabLst>
                <a:tab pos="3886200" algn="r"/>
              </a:tabLst>
            </a:pPr>
            <a:endParaRPr lang="en-GB"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يقتصر التواصل الفعال على التحدث فقط، بل يشمل حسن الاستماع، وفهم لغة الجسد، وطرح الأسئلة المناسبة، والتفاعل الإيجابي مع الآخرين</a:t>
            </a:r>
            <a:r>
              <a:rPr lang="en-GB" sz="28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8" name="Picture 7">
            <a:extLst>
              <a:ext uri="{FF2B5EF4-FFF2-40B4-BE49-F238E27FC236}">
                <a16:creationId xmlns:a16="http://schemas.microsoft.com/office/drawing/2014/main" id="{05F4FB8B-0C4A-6EA6-AE37-53DF36338CEB}"/>
              </a:ext>
            </a:extLst>
          </p:cNvPr>
          <p:cNvPicPr>
            <a:picLocks noChangeAspect="1"/>
          </p:cNvPicPr>
          <p:nvPr/>
        </p:nvPicPr>
        <p:blipFill>
          <a:blip r:embed="rId4"/>
          <a:stretch>
            <a:fillRect/>
          </a:stretch>
        </p:blipFill>
        <p:spPr>
          <a:xfrm>
            <a:off x="0" y="2641600"/>
            <a:ext cx="3928144" cy="3928144"/>
          </a:xfrm>
          <a:prstGeom prst="rect">
            <a:avLst/>
          </a:prstGeom>
        </p:spPr>
      </p:pic>
    </p:spTree>
    <p:extLst>
      <p:ext uri="{BB962C8B-B14F-4D97-AF65-F5344CB8AC3E}">
        <p14:creationId xmlns:p14="http://schemas.microsoft.com/office/powerpoint/2010/main" val="1797589664"/>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D05C4-83CB-AE3A-E474-AAF04DD6F700}"/>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63CE11B7-3519-AA34-719D-F049AAE5C931}"/>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43</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2AA6325B-068B-C8A3-CF9E-DE385DF6E1C1}"/>
              </a:ext>
            </a:extLst>
          </p:cNvPr>
          <p:cNvPicPr>
            <a:picLocks noChangeAspect="1"/>
          </p:cNvPicPr>
          <p:nvPr/>
        </p:nvPicPr>
        <p:blipFill>
          <a:blip r:embed="rId2"/>
          <a:stretch>
            <a:fillRect/>
          </a:stretch>
        </p:blipFill>
        <p:spPr>
          <a:xfrm>
            <a:off x="-1" y="0"/>
            <a:ext cx="12190435" cy="533400"/>
          </a:xfrm>
          <a:prstGeom prst="rect">
            <a:avLst/>
          </a:prstGeom>
        </p:spPr>
      </p:pic>
      <p:pic>
        <p:nvPicPr>
          <p:cNvPr id="6" name="Picture 5">
            <a:extLst>
              <a:ext uri="{FF2B5EF4-FFF2-40B4-BE49-F238E27FC236}">
                <a16:creationId xmlns:a16="http://schemas.microsoft.com/office/drawing/2014/main" id="{F3911CB0-44FC-08CD-A25C-D7BBEDC9E547}"/>
              </a:ext>
            </a:extLst>
          </p:cNvPr>
          <p:cNvPicPr>
            <a:picLocks noChangeAspect="1"/>
          </p:cNvPicPr>
          <p:nvPr/>
        </p:nvPicPr>
        <p:blipFill>
          <a:blip r:embed="rId3"/>
          <a:stretch>
            <a:fillRect/>
          </a:stretch>
        </p:blipFill>
        <p:spPr>
          <a:xfrm>
            <a:off x="629926" y="790235"/>
            <a:ext cx="10973751" cy="5779509"/>
          </a:xfrm>
          <a:prstGeom prst="rect">
            <a:avLst/>
          </a:prstGeom>
        </p:spPr>
      </p:pic>
    </p:spTree>
    <p:extLst>
      <p:ext uri="{BB962C8B-B14F-4D97-AF65-F5344CB8AC3E}">
        <p14:creationId xmlns:p14="http://schemas.microsoft.com/office/powerpoint/2010/main" val="682999551"/>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2290A-D9CF-58C5-6053-44C1A0959FC3}"/>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1DF16FF7-7C9B-D701-6DDE-72864843CF71}"/>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44</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BEB0328C-6013-1DE0-17A8-EAF2CE11A981}"/>
              </a:ext>
            </a:extLst>
          </p:cNvPr>
          <p:cNvPicPr>
            <a:picLocks noChangeAspect="1"/>
          </p:cNvPicPr>
          <p:nvPr/>
        </p:nvPicPr>
        <p:blipFill>
          <a:blip r:embed="rId3"/>
          <a:stretch>
            <a:fillRect/>
          </a:stretch>
        </p:blipFill>
        <p:spPr>
          <a:xfrm>
            <a:off x="-1" y="0"/>
            <a:ext cx="12190435" cy="533400"/>
          </a:xfrm>
          <a:prstGeom prst="rect">
            <a:avLst/>
          </a:prstGeom>
        </p:spPr>
      </p:pic>
      <p:pic>
        <p:nvPicPr>
          <p:cNvPr id="3" name="Picture 2">
            <a:extLst>
              <a:ext uri="{FF2B5EF4-FFF2-40B4-BE49-F238E27FC236}">
                <a16:creationId xmlns:a16="http://schemas.microsoft.com/office/drawing/2014/main" id="{2B081824-141F-DBDC-7EC2-D5C4DFE21105}"/>
              </a:ext>
            </a:extLst>
          </p:cNvPr>
          <p:cNvPicPr>
            <a:picLocks noChangeAspect="1"/>
          </p:cNvPicPr>
          <p:nvPr/>
        </p:nvPicPr>
        <p:blipFill>
          <a:blip r:embed="rId4"/>
          <a:stretch>
            <a:fillRect/>
          </a:stretch>
        </p:blipFill>
        <p:spPr>
          <a:xfrm>
            <a:off x="1306393" y="533400"/>
            <a:ext cx="9577646" cy="6090432"/>
          </a:xfrm>
          <a:prstGeom prst="rect">
            <a:avLst/>
          </a:prstGeom>
        </p:spPr>
      </p:pic>
    </p:spTree>
    <p:extLst>
      <p:ext uri="{BB962C8B-B14F-4D97-AF65-F5344CB8AC3E}">
        <p14:creationId xmlns:p14="http://schemas.microsoft.com/office/powerpoint/2010/main" val="1797094894"/>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AF177-CB94-A37B-225C-121D2A689192}"/>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41732449-5F31-1291-ACC4-8CC1216035D6}"/>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45</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55981B44-93B2-8F50-BC0E-9AC74C7812DC}"/>
              </a:ext>
            </a:extLst>
          </p:cNvPr>
          <p:cNvPicPr>
            <a:picLocks noChangeAspect="1"/>
          </p:cNvPicPr>
          <p:nvPr/>
        </p:nvPicPr>
        <p:blipFill>
          <a:blip r:embed="rId2"/>
          <a:stretch>
            <a:fillRect/>
          </a:stretch>
        </p:blipFill>
        <p:spPr>
          <a:xfrm>
            <a:off x="-1" y="0"/>
            <a:ext cx="12190435" cy="533400"/>
          </a:xfrm>
          <a:prstGeom prst="rect">
            <a:avLst/>
          </a:prstGeom>
        </p:spPr>
      </p:pic>
      <p:pic>
        <p:nvPicPr>
          <p:cNvPr id="3" name="Picture 2">
            <a:extLst>
              <a:ext uri="{FF2B5EF4-FFF2-40B4-BE49-F238E27FC236}">
                <a16:creationId xmlns:a16="http://schemas.microsoft.com/office/drawing/2014/main" id="{AC6A5FAB-BB40-6470-9275-87A0F7107F02}"/>
              </a:ext>
            </a:extLst>
          </p:cNvPr>
          <p:cNvPicPr>
            <a:picLocks noChangeAspect="1"/>
          </p:cNvPicPr>
          <p:nvPr/>
        </p:nvPicPr>
        <p:blipFill>
          <a:blip r:embed="rId3"/>
          <a:stretch>
            <a:fillRect/>
          </a:stretch>
        </p:blipFill>
        <p:spPr>
          <a:xfrm>
            <a:off x="1712596" y="600210"/>
            <a:ext cx="9696876" cy="6257789"/>
          </a:xfrm>
          <a:prstGeom prst="rect">
            <a:avLst/>
          </a:prstGeom>
        </p:spPr>
      </p:pic>
    </p:spTree>
    <p:extLst>
      <p:ext uri="{BB962C8B-B14F-4D97-AF65-F5344CB8AC3E}">
        <p14:creationId xmlns:p14="http://schemas.microsoft.com/office/powerpoint/2010/main" val="3808869051"/>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80AD0-D764-C1F5-7D8B-61DB71249E41}"/>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AE85E205-74BB-609E-9119-72BA94B1B05D}"/>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46</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4D1CDACC-FABD-7CFE-3608-8FDEC614B7E0}"/>
              </a:ext>
            </a:extLst>
          </p:cNvPr>
          <p:cNvPicPr>
            <a:picLocks noChangeAspect="1"/>
          </p:cNvPicPr>
          <p:nvPr/>
        </p:nvPicPr>
        <p:blipFill>
          <a:blip r:embed="rId3"/>
          <a:stretch>
            <a:fillRect/>
          </a:stretch>
        </p:blipFill>
        <p:spPr>
          <a:xfrm>
            <a:off x="-1" y="0"/>
            <a:ext cx="12190435" cy="533400"/>
          </a:xfrm>
          <a:prstGeom prst="rect">
            <a:avLst/>
          </a:prstGeom>
        </p:spPr>
      </p:pic>
      <p:sp>
        <p:nvSpPr>
          <p:cNvPr id="3" name="TextBox 2">
            <a:extLst>
              <a:ext uri="{FF2B5EF4-FFF2-40B4-BE49-F238E27FC236}">
                <a16:creationId xmlns:a16="http://schemas.microsoft.com/office/drawing/2014/main" id="{2B82679F-52E4-3C4F-99EA-8C1ADDA7ED04}"/>
              </a:ext>
            </a:extLst>
          </p:cNvPr>
          <p:cNvSpPr txBox="1"/>
          <p:nvPr/>
        </p:nvSpPr>
        <p:spPr>
          <a:xfrm>
            <a:off x="4856827" y="839387"/>
            <a:ext cx="6784935" cy="5543056"/>
          </a:xfrm>
          <a:prstGeom prst="rect">
            <a:avLst/>
          </a:prstGeom>
          <a:noFill/>
        </p:spPr>
        <p:txBody>
          <a:bodyPr wrap="square">
            <a:spAutoFit/>
          </a:bodyPr>
          <a:lstStyle/>
          <a:p>
            <a:pPr algn="justLow" rtl="1">
              <a:lnSpc>
                <a:spcPct val="115000"/>
              </a:lnSpc>
              <a:buNone/>
              <a:tabLst>
                <a:tab pos="3886200" algn="r"/>
              </a:tabLst>
            </a:pPr>
            <a:r>
              <a:rPr lang="ar-SA" sz="2800" b="1" dirty="0">
                <a:solidFill>
                  <a:srgbClr val="009999"/>
                </a:solidFill>
                <a:effectLst/>
                <a:latin typeface="Times New Roman" panose="02020603050405020304" pitchFamily="18" charset="0"/>
                <a:ea typeface="Times New Roman" panose="02020603050405020304" pitchFamily="18" charset="0"/>
                <a:cs typeface="Sakkal Majalla" panose="02000000000000000000" pitchFamily="2" charset="-78"/>
              </a:rPr>
              <a:t>ثانيًا: بناء العلاقات المهنية الإيجابية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العلاقات المهنية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العلاقات المهنية هي الروابط والتفاعلات التي تنشأ بين الموظف وزملائه ورؤسائه ومرؤوسيه والعملاء والشركاء أثناء أداء العمل، وتقوم على الاحترام المتبادل، والتعاون، والثقة، والالتزام بالأدوار والمسؤوليات المهنية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وتختلف العلاقة المهنية عن العلاقة الشخصية؛ فالعلاقة المهنية تحكمها الأنظمة والقيم المؤسسية وأهداف العمل، بينما تقوم العلاقة الشخصية على الجوانب الاجتماعية والعاطفية. لذلك يجب أن يحافظ الموظف على المهنية في جميع تعاملاته، مع مراعاة حدود العمل والاحترام المتبادل</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1E784FFB-26DB-1EF5-EBFF-CA87D924A7C8}"/>
              </a:ext>
            </a:extLst>
          </p:cNvPr>
          <p:cNvPicPr>
            <a:picLocks noChangeAspect="1"/>
          </p:cNvPicPr>
          <p:nvPr/>
        </p:nvPicPr>
        <p:blipFill>
          <a:blip r:embed="rId4"/>
          <a:stretch>
            <a:fillRect/>
          </a:stretch>
        </p:blipFill>
        <p:spPr>
          <a:xfrm>
            <a:off x="308430" y="3190724"/>
            <a:ext cx="4325257" cy="2883505"/>
          </a:xfrm>
          <a:prstGeom prst="rect">
            <a:avLst/>
          </a:prstGeom>
          <a:ln>
            <a:noFill/>
          </a:ln>
          <a:effectLst>
            <a:softEdge rad="112500"/>
          </a:effectLst>
        </p:spPr>
      </p:pic>
    </p:spTree>
    <p:extLst>
      <p:ext uri="{BB962C8B-B14F-4D97-AF65-F5344CB8AC3E}">
        <p14:creationId xmlns:p14="http://schemas.microsoft.com/office/powerpoint/2010/main" val="3665586142"/>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F8BB7-2AC3-F61D-9CDD-9611C44B5FBF}"/>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FCDEAB4F-B8A4-154A-AD48-16EF851D17A2}"/>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47</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49C52160-F229-95E1-79E8-2889CB72D4F0}"/>
              </a:ext>
            </a:extLst>
          </p:cNvPr>
          <p:cNvPicPr>
            <a:picLocks noChangeAspect="1"/>
          </p:cNvPicPr>
          <p:nvPr/>
        </p:nvPicPr>
        <p:blipFill>
          <a:blip r:embed="rId2"/>
          <a:stretch>
            <a:fillRect/>
          </a:stretch>
        </p:blipFill>
        <p:spPr>
          <a:xfrm>
            <a:off x="-1" y="0"/>
            <a:ext cx="12190435" cy="533400"/>
          </a:xfrm>
          <a:prstGeom prst="rect">
            <a:avLst/>
          </a:prstGeom>
        </p:spPr>
      </p:pic>
      <p:pic>
        <p:nvPicPr>
          <p:cNvPr id="3" name="Picture 2">
            <a:extLst>
              <a:ext uri="{FF2B5EF4-FFF2-40B4-BE49-F238E27FC236}">
                <a16:creationId xmlns:a16="http://schemas.microsoft.com/office/drawing/2014/main" id="{A23DCF13-A5BD-EAB2-475F-75099183277E}"/>
              </a:ext>
            </a:extLst>
          </p:cNvPr>
          <p:cNvPicPr>
            <a:picLocks noChangeAspect="1"/>
          </p:cNvPicPr>
          <p:nvPr/>
        </p:nvPicPr>
        <p:blipFill>
          <a:blip r:embed="rId3"/>
          <a:stretch>
            <a:fillRect/>
          </a:stretch>
        </p:blipFill>
        <p:spPr>
          <a:xfrm>
            <a:off x="1002630" y="739260"/>
            <a:ext cx="10418967" cy="5736833"/>
          </a:xfrm>
          <a:prstGeom prst="rect">
            <a:avLst/>
          </a:prstGeom>
        </p:spPr>
      </p:pic>
    </p:spTree>
    <p:extLst>
      <p:ext uri="{BB962C8B-B14F-4D97-AF65-F5344CB8AC3E}">
        <p14:creationId xmlns:p14="http://schemas.microsoft.com/office/powerpoint/2010/main" val="3440853152"/>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131421" y="2328294"/>
            <a:ext cx="6183779" cy="405649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0" marR="0" lvl="0" indent="0" algn="r" defTabSz="914400" rtl="1" eaLnBrk="1" fontAlgn="auto" latinLnBrk="0" hangingPunct="1">
              <a:lnSpc>
                <a:spcPct val="115000"/>
              </a:lnSpc>
              <a:spcBef>
                <a:spcPts val="0"/>
              </a:spcBef>
              <a:spcAft>
                <a:spcPts val="0"/>
              </a:spcAft>
              <a:buClrTx/>
              <a:buSzTx/>
              <a:buFontTx/>
              <a:buNone/>
              <a:tabLst>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الحالة</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يوجد خلاف مستمر بين موظفين في القسم نفسه بسبب سوء توزيع المهام، مما أثر في سرعة إنجاز العمل</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المطلوب</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0"/>
              </a:spcAft>
              <a:buClrTx/>
              <a:buSzPts val="1000"/>
              <a:buFont typeface="Symbol" panose="05050102010706020507" pitchFamily="18" charset="2"/>
              <a:buChar char=""/>
              <a:tabLst>
                <a:tab pos="457200" algn="l"/>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تحديد أسباب المشكلة</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0"/>
              </a:spcAft>
              <a:buClrTx/>
              <a:buSzPts val="1000"/>
              <a:buFont typeface="Symbol" panose="05050102010706020507" pitchFamily="18" charset="2"/>
              <a:buChar char=""/>
              <a:tabLst>
                <a:tab pos="457200" algn="l"/>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اقتراح أساليب لتحسين العلاقة بين الطرفين</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0"/>
              </a:spcAft>
              <a:buClrTx/>
              <a:buSzPts val="1000"/>
              <a:buFont typeface="Symbol" panose="05050102010706020507" pitchFamily="18" charset="2"/>
              <a:buChar char=""/>
              <a:tabLst>
                <a:tab pos="457200" algn="l"/>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بيان دور المدير في معالجة الموقف</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0"/>
              </a:spcAft>
              <a:buClrTx/>
              <a:buSzPts val="1000"/>
              <a:buFont typeface="Symbol" panose="05050102010706020507" pitchFamily="18" charset="2"/>
              <a:buChar char=""/>
              <a:tabLst>
                <a:tab pos="457200" algn="l"/>
                <a:tab pos="3886200" algn="r"/>
              </a:tabLst>
              <a:defRPr/>
            </a:pPr>
            <a:r>
              <a:rPr kumimoji="0" lang="ar-SA"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توضيح أثر العلاقة الإيجابية على أداء الفريق</a:t>
            </a:r>
            <a:r>
              <a:rPr kumimoji="0" lang="en-GB" sz="28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GB" sz="20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214468"/>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4000" b="1" i="0" u="none" strike="noStrike" kern="1200" cap="none" spc="0" normalizeH="0" baseline="0" noProof="0" dirty="0">
                  <a:ln>
                    <a:noFill/>
                  </a:ln>
                  <a:solidFill>
                    <a:srgbClr val="168489"/>
                  </a:solidFill>
                  <a:effectLst/>
                  <a:uLnTx/>
                  <a:uFillTx/>
                  <a:latin typeface="Sakkal Majalla" panose="02000000000000000000" pitchFamily="2" charset="-78"/>
                  <a:ea typeface="Calibri" panose="020F0502020204030204" pitchFamily="34" charset="0"/>
                  <a:cs typeface="Sakkal Majalla" panose="02000000000000000000" pitchFamily="2" charset="-78"/>
                </a:rPr>
                <a:t>تطبيق عملي</a:t>
              </a:r>
            </a:p>
          </p:txBody>
        </p:sp>
      </p:grpSp>
    </p:spTree>
    <p:extLst>
      <p:ext uri="{BB962C8B-B14F-4D97-AF65-F5344CB8AC3E}">
        <p14:creationId xmlns:p14="http://schemas.microsoft.com/office/powerpoint/2010/main" val="12226386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248E9F-2E10-FCF5-7894-2324F114ACC0}"/>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79848AF1-F3D5-9001-B1F1-61AC7A0A9E75}"/>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49</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FD7121B7-9289-E0D3-1F4A-EB2DE6F03DCE}"/>
              </a:ext>
            </a:extLst>
          </p:cNvPr>
          <p:cNvPicPr>
            <a:picLocks noChangeAspect="1"/>
          </p:cNvPicPr>
          <p:nvPr/>
        </p:nvPicPr>
        <p:blipFill>
          <a:blip r:embed="rId2"/>
          <a:stretch>
            <a:fillRect/>
          </a:stretch>
        </p:blipFill>
        <p:spPr>
          <a:xfrm>
            <a:off x="-1" y="0"/>
            <a:ext cx="12190435" cy="533400"/>
          </a:xfrm>
          <a:prstGeom prst="rect">
            <a:avLst/>
          </a:prstGeom>
        </p:spPr>
      </p:pic>
      <p:sp>
        <p:nvSpPr>
          <p:cNvPr id="3" name="TextBox 2">
            <a:extLst>
              <a:ext uri="{FF2B5EF4-FFF2-40B4-BE49-F238E27FC236}">
                <a16:creationId xmlns:a16="http://schemas.microsoft.com/office/drawing/2014/main" id="{FD69DB5A-22D5-2795-DF9A-280D85C9B9E2}"/>
              </a:ext>
            </a:extLst>
          </p:cNvPr>
          <p:cNvSpPr txBox="1"/>
          <p:nvPr/>
        </p:nvSpPr>
        <p:spPr>
          <a:xfrm>
            <a:off x="5628379" y="1075003"/>
            <a:ext cx="6096000" cy="4976747"/>
          </a:xfrm>
          <a:prstGeom prst="rect">
            <a:avLst/>
          </a:prstGeom>
          <a:noFill/>
        </p:spPr>
        <p:txBody>
          <a:bodyPr wrap="square">
            <a:spAutoFit/>
          </a:bodyPr>
          <a:lstStyle/>
          <a:p>
            <a:pPr algn="justLow" rtl="1">
              <a:lnSpc>
                <a:spcPct val="115000"/>
              </a:lnSpc>
              <a:buNone/>
            </a:pPr>
            <a:r>
              <a:rPr lang="ar-SA" sz="3200" b="1" dirty="0">
                <a:solidFill>
                  <a:srgbClr val="009999"/>
                </a:solidFill>
                <a:effectLst/>
                <a:latin typeface="Times New Roman" panose="02020603050405020304" pitchFamily="18" charset="0"/>
                <a:ea typeface="Times New Roman" panose="02020603050405020304" pitchFamily="18" charset="0"/>
                <a:cs typeface="Sakkal Majalla" panose="02000000000000000000" pitchFamily="2" charset="-78"/>
              </a:rPr>
              <a:t>العمل الجماعي والتعاون لتحقيق الأهداف</a:t>
            </a:r>
            <a:endParaRPr lang="en-US" sz="3200" b="1" dirty="0">
              <a:solidFill>
                <a:srgbClr val="009999"/>
              </a:solidFill>
              <a:effectLst/>
              <a:latin typeface="Times New Roman" panose="02020603050405020304" pitchFamily="18" charset="0"/>
              <a:ea typeface="Times New Roman" panose="02020603050405020304" pitchFamily="18" charset="0"/>
              <a:cs typeface="Sakkal Majalla" panose="02000000000000000000" pitchFamily="2" charset="-78"/>
            </a:endParaRPr>
          </a:p>
          <a:p>
            <a:pPr algn="justLow" rtl="1">
              <a:lnSpc>
                <a:spcPct val="115000"/>
              </a:lnSpc>
              <a:buNone/>
            </a:pP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العمل الجماعي</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العمل الجماعي هو تعاون مجموعة من الأفراد يمتلكون مهارات وخبرات متنوعة، يعملون معًا لتحقيق أهداف مشتركة من خلال توزيع الأدوار، والتنسيق المستمر، وتحمل المسؤولية المشتركة عن النتائج</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يعني العمل الجماعي مجرد وجود عدة أشخاص في مكان واحد، بل يتطلب التعاون الحقيقي، والتواصل الفعال، والثقة، والالتزام بتحقيق هدف واحد</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8" name="Picture 7">
            <a:extLst>
              <a:ext uri="{FF2B5EF4-FFF2-40B4-BE49-F238E27FC236}">
                <a16:creationId xmlns:a16="http://schemas.microsoft.com/office/drawing/2014/main" id="{D9A34F59-45F1-06A1-A4CA-C452083CC00B}"/>
              </a:ext>
            </a:extLst>
          </p:cNvPr>
          <p:cNvPicPr>
            <a:picLocks noChangeAspect="1"/>
          </p:cNvPicPr>
          <p:nvPr/>
        </p:nvPicPr>
        <p:blipFill>
          <a:blip r:embed="rId3"/>
          <a:stretch>
            <a:fillRect/>
          </a:stretch>
        </p:blipFill>
        <p:spPr>
          <a:xfrm>
            <a:off x="467621" y="3009039"/>
            <a:ext cx="3996871" cy="3560705"/>
          </a:xfrm>
          <a:prstGeom prst="rect">
            <a:avLst/>
          </a:prstGeom>
        </p:spPr>
      </p:pic>
    </p:spTree>
    <p:extLst>
      <p:ext uri="{BB962C8B-B14F-4D97-AF65-F5344CB8AC3E}">
        <p14:creationId xmlns:p14="http://schemas.microsoft.com/office/powerpoint/2010/main" val="284010921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EF4BAD6-DC5F-4B0C-8BD0-FCF8B4B52B53}"/>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id="{514DA742-FF2D-4804-8136-1D89BEC85556}"/>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36CB0140-C8BE-47BB-931C-D9A2B3C337D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id="{40BD280B-C78D-4E01-AFFD-6112D021BC91}"/>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9AEBF521-FD97-4706-A4A3-72AD76A03C9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6220B82A-D55E-4052-8410-AE404347088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AA0B4083-F552-4439-8839-34732E5C67B6}"/>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326AABA1-3FB0-4D43-A13E-0A2955B90D1D}"/>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6A18987D-CA77-4CF6-8E88-A327A014275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B47F638B-AAAC-4C1B-9D84-8F81B35797E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A21908A1-EEE5-4343-B539-3514A988D264}"/>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A5F8749A-D129-48B5-A736-D18D78C8FBF5}"/>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Sakkal Majalla" panose="02000000000000000000" pitchFamily="2" charset="-78"/>
                  <a:ea typeface="Calibri" panose="020F0502020204030204" pitchFamily="34" charset="0"/>
                  <a:cs typeface="Sakkal Majalla" panose="02000000000000000000" pitchFamily="2" charset="-78"/>
                </a:rPr>
                <a:t>وص</a:t>
              </a:r>
              <a:r>
                <a:rPr lang="ar-SY" sz="4000" b="1" dirty="0">
                  <a:solidFill>
                    <a:srgbClr val="168489"/>
                  </a:solidFill>
                  <a:latin typeface="Sakkal Majalla" panose="02000000000000000000" pitchFamily="2" charset="-78"/>
                  <a:ea typeface="Calibri" panose="020F0502020204030204" pitchFamily="34" charset="0"/>
                  <a:cs typeface="Sakkal Majalla" panose="02000000000000000000" pitchFamily="2" charset="-78"/>
                </a:rPr>
                <a:t>ف البرنامج </a:t>
              </a:r>
              <a:endParaRPr lang="en-US" sz="4400" dirty="0">
                <a:solidFill>
                  <a:srgbClr val="168489"/>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TextBox 14">
            <a:extLst>
              <a:ext uri="{FF2B5EF4-FFF2-40B4-BE49-F238E27FC236}">
                <a16:creationId xmlns:a16="http://schemas.microsoft.com/office/drawing/2014/main" id="{C7DC8A5E-2883-4B3B-9A83-D3F4864885D3}"/>
              </a:ext>
            </a:extLst>
          </p:cNvPr>
          <p:cNvSpPr txBox="1"/>
          <p:nvPr/>
        </p:nvSpPr>
        <p:spPr>
          <a:xfrm>
            <a:off x="674412" y="2219455"/>
            <a:ext cx="7719097" cy="3785652"/>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justLow">
              <a:lnSpc>
                <a:spcPct val="100000"/>
              </a:lnSpc>
            </a:pPr>
            <a:r>
              <a:rPr lang="ar-JO" sz="2400" b="1" dirty="0">
                <a:latin typeface="Sakkal Majalla" panose="02000000000000000000" pitchFamily="2" charset="-78"/>
                <a:cs typeface="Sakkal Majalla" panose="02000000000000000000" pitchFamily="2" charset="-78"/>
              </a:rPr>
              <a:t>تُعد دورة المدرب المحترف </a:t>
            </a:r>
            <a:r>
              <a:rPr lang="ar-SA" sz="2400" b="1" dirty="0">
                <a:latin typeface="Sakkal Majalla" panose="02000000000000000000" pitchFamily="2" charset="-78"/>
                <a:cs typeface="Sakkal Majalla" panose="02000000000000000000" pitchFamily="2" charset="-78"/>
              </a:rPr>
              <a:t>من </a:t>
            </a:r>
            <a:r>
              <a:rPr lang="ar-JO" sz="2400" b="1" dirty="0">
                <a:latin typeface="Sakkal Majalla" panose="02000000000000000000" pitchFamily="2" charset="-78"/>
                <a:cs typeface="Sakkal Majalla" panose="02000000000000000000" pitchFamily="2" charset="-78"/>
              </a:rPr>
              <a:t>الدورات </a:t>
            </a:r>
            <a:r>
              <a:rPr lang="ar-SA" sz="2400" b="1" dirty="0">
                <a:latin typeface="Sakkal Majalla" panose="02000000000000000000" pitchFamily="2" charset="-78"/>
                <a:cs typeface="Sakkal Majalla" panose="02000000000000000000" pitchFamily="2" charset="-78"/>
              </a:rPr>
              <a:t>التطويرية التي تهدف إلى تنمية المهارات الشخصية والمهنية للعاملين، وتمكينهم من تحقيق مستويات عالية من الكفاءة والإنتاجية في بيئة العمل. يركز البرنامج على بناء شخصية الموظف القادر على تحمل المسؤولية، وإدارة الوقت بفاعلية، والتواصل الإيجابي، والعمل بروح الفريق، والالتزام بأخلاقيات المهنة، بما يسهم في تحقيق أهداف المؤسسة ورفع جودة الأداء المؤسسي. كما يتناول البرنامج مهارات حل المشكلات، واتخاذ القرارات، والتعامل مع ضغوط العمل، وتنمية المبادرة والإبداع، إضافة إلى تعزيز ثقافة التطوير المستمر والسلوك الوظيفي الاحترافي. ويركز البرنامج على الجوانب التطبيقية التي تساعد المتدربين على تحويل المعرفة إلى ممارسات عملية تسهم في تحسين الأداء الوظيفي وتحقيق التميز المهني وفق أفضل الممارسات الإدارية الحديثة.</a:t>
            </a:r>
          </a:p>
        </p:txBody>
      </p:sp>
      <p:sp>
        <p:nvSpPr>
          <p:cNvPr id="36" name="Freeform 36"/>
          <p:cNvSpPr/>
          <p:nvPr/>
        </p:nvSpPr>
        <p:spPr>
          <a:xfrm>
            <a:off x="8501903" y="2496473"/>
            <a:ext cx="3015685" cy="3231615"/>
          </a:xfrm>
          <a:custGeom>
            <a:avLst/>
            <a:gdLst/>
            <a:ahLst/>
            <a:cxnLst/>
            <a:rect l="l" t="t" r="r" b="b"/>
            <a:pathLst>
              <a:path w="1637492" h="1637492">
                <a:moveTo>
                  <a:pt x="0" y="0"/>
                </a:moveTo>
                <a:lnTo>
                  <a:pt x="1637493" y="0"/>
                </a:lnTo>
                <a:lnTo>
                  <a:pt x="1637493" y="1637493"/>
                </a:lnTo>
                <a:lnTo>
                  <a:pt x="0" y="1637493"/>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en-GB" dirty="0"/>
          </a:p>
        </p:txBody>
      </p:sp>
    </p:spTree>
    <p:extLst>
      <p:ext uri="{BB962C8B-B14F-4D97-AF65-F5344CB8AC3E}">
        <p14:creationId xmlns:p14="http://schemas.microsoft.com/office/powerpoint/2010/main" val="9504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D9BF3-7994-5B02-902B-15602E957066}"/>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AC0F6587-3207-A9A7-BD31-6E89FA4F3844}"/>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50</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4506FDEA-9588-4A14-0F2F-412E9AC7BCC5}"/>
              </a:ext>
            </a:extLst>
          </p:cNvPr>
          <p:cNvPicPr>
            <a:picLocks noChangeAspect="1"/>
          </p:cNvPicPr>
          <p:nvPr/>
        </p:nvPicPr>
        <p:blipFill>
          <a:blip r:embed="rId3"/>
          <a:stretch>
            <a:fillRect/>
          </a:stretch>
        </p:blipFill>
        <p:spPr>
          <a:xfrm>
            <a:off x="-1" y="0"/>
            <a:ext cx="12190435" cy="533400"/>
          </a:xfrm>
          <a:prstGeom prst="rect">
            <a:avLst/>
          </a:prstGeom>
        </p:spPr>
      </p:pic>
      <p:sp>
        <p:nvSpPr>
          <p:cNvPr id="3" name="TextBox 2">
            <a:extLst>
              <a:ext uri="{FF2B5EF4-FFF2-40B4-BE49-F238E27FC236}">
                <a16:creationId xmlns:a16="http://schemas.microsoft.com/office/drawing/2014/main" id="{97834EF7-718B-2DD1-58E3-C67F46C70325}"/>
              </a:ext>
            </a:extLst>
          </p:cNvPr>
          <p:cNvSpPr txBox="1"/>
          <p:nvPr/>
        </p:nvSpPr>
        <p:spPr>
          <a:xfrm>
            <a:off x="5065486" y="647854"/>
            <a:ext cx="6096000" cy="6038576"/>
          </a:xfrm>
          <a:prstGeom prst="rect">
            <a:avLst/>
          </a:prstGeom>
          <a:noFill/>
        </p:spPr>
        <p:txBody>
          <a:bodyPr wrap="square">
            <a:spAutoFit/>
          </a:bodyPr>
          <a:lstStyle/>
          <a:p>
            <a:pPr algn="r"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خصائص فريق العمل المحترف</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يتميز الفريق المحترف بما يلي</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وجود هدف واضح ومشترك</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توزيع الأدوار والمسؤوليات</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الثقة المتبادلة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التواصل المستمر</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الاحترام بين الأعضاء</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التعاون وتبادل الخبرات</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الالتزام بالمواعيد</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القدرة على إدارة الخلافات</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القيادة الفعالة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تقييم الأداء بصورة مستمرة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Picture 5">
            <a:extLst>
              <a:ext uri="{FF2B5EF4-FFF2-40B4-BE49-F238E27FC236}">
                <a16:creationId xmlns:a16="http://schemas.microsoft.com/office/drawing/2014/main" id="{63E0685C-815F-D9FD-5112-0D29403FDA0D}"/>
              </a:ext>
            </a:extLst>
          </p:cNvPr>
          <p:cNvPicPr>
            <a:picLocks noChangeAspect="1"/>
          </p:cNvPicPr>
          <p:nvPr/>
        </p:nvPicPr>
        <p:blipFill>
          <a:blip r:embed="rId4"/>
          <a:stretch>
            <a:fillRect/>
          </a:stretch>
        </p:blipFill>
        <p:spPr>
          <a:xfrm>
            <a:off x="791704" y="1816461"/>
            <a:ext cx="4639373" cy="4659632"/>
          </a:xfrm>
          <a:prstGeom prst="rect">
            <a:avLst/>
          </a:prstGeom>
        </p:spPr>
      </p:pic>
    </p:spTree>
    <p:extLst>
      <p:ext uri="{BB962C8B-B14F-4D97-AF65-F5344CB8AC3E}">
        <p14:creationId xmlns:p14="http://schemas.microsoft.com/office/powerpoint/2010/main" val="3673492884"/>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063AE-A094-0200-7D6A-B2480A305BC3}"/>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ED80D2F3-EFAB-5188-4E7D-4321792DD49D}"/>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51</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C402A4B1-A8A1-1099-5965-43AB4E2A9DA3}"/>
              </a:ext>
            </a:extLst>
          </p:cNvPr>
          <p:cNvPicPr>
            <a:picLocks noChangeAspect="1"/>
          </p:cNvPicPr>
          <p:nvPr/>
        </p:nvPicPr>
        <p:blipFill>
          <a:blip r:embed="rId2"/>
          <a:stretch>
            <a:fillRect/>
          </a:stretch>
        </p:blipFill>
        <p:spPr>
          <a:xfrm>
            <a:off x="-1" y="0"/>
            <a:ext cx="12190435" cy="533400"/>
          </a:xfrm>
          <a:prstGeom prst="rect">
            <a:avLst/>
          </a:prstGeom>
        </p:spPr>
      </p:pic>
      <p:pic>
        <p:nvPicPr>
          <p:cNvPr id="3" name="Picture 2">
            <a:extLst>
              <a:ext uri="{FF2B5EF4-FFF2-40B4-BE49-F238E27FC236}">
                <a16:creationId xmlns:a16="http://schemas.microsoft.com/office/drawing/2014/main" id="{B0AF3C78-D65A-50CC-FB55-EED60B62DEFB}"/>
              </a:ext>
            </a:extLst>
          </p:cNvPr>
          <p:cNvPicPr>
            <a:picLocks noChangeAspect="1"/>
          </p:cNvPicPr>
          <p:nvPr/>
        </p:nvPicPr>
        <p:blipFill>
          <a:blip r:embed="rId3"/>
          <a:stretch>
            <a:fillRect/>
          </a:stretch>
        </p:blipFill>
        <p:spPr>
          <a:xfrm>
            <a:off x="1184462" y="806012"/>
            <a:ext cx="9821507" cy="5913633"/>
          </a:xfrm>
          <a:prstGeom prst="rect">
            <a:avLst/>
          </a:prstGeom>
        </p:spPr>
      </p:pic>
    </p:spTree>
    <p:extLst>
      <p:ext uri="{BB962C8B-B14F-4D97-AF65-F5344CB8AC3E}">
        <p14:creationId xmlns:p14="http://schemas.microsoft.com/office/powerpoint/2010/main" val="189901661"/>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DB6447-AF00-6667-C3CB-B20611A93E1D}"/>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id="{0AB6EB5F-450F-2C91-F186-A0608371276F}"/>
              </a:ext>
            </a:extLst>
          </p:cNvPr>
          <p:cNvSpPr txBox="1"/>
          <p:nvPr/>
        </p:nvSpPr>
        <p:spPr>
          <a:xfrm>
            <a:off x="1131421" y="2328294"/>
            <a:ext cx="6183779" cy="405649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algn="r" rtl="1">
              <a:tabLst>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يقسم المتدربون إلى مجموعات، ويُطلب من كل مجموعة تنفيذ مهمة خلال (20) دقيقة، مثل إعداد خطة لتنظيم فعالية أو حل مشكلة إدارية، مع توزيع الأدوار بين الأعضاء. وبعد انتهاء النشاط، تناقش كل مجموعة</a:t>
            </a:r>
            <a:r>
              <a:rPr lang="en-GB" sz="28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كيف تم توزيع المهام؟ </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ما الصعوبات التي واجهت الفريق؟ </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كيف تم اتخاذ القرار؟ </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ما الدروس المستفادة من تجربة العمل الجماعي؟</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Picture 4">
            <a:extLst>
              <a:ext uri="{FF2B5EF4-FFF2-40B4-BE49-F238E27FC236}">
                <a16:creationId xmlns:a16="http://schemas.microsoft.com/office/drawing/2014/main" id="{530F2863-46F0-0CF9-A4E5-B159801D9E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214468"/>
            <a:ext cx="4287207" cy="4381407"/>
          </a:xfrm>
          <a:prstGeom prst="rect">
            <a:avLst/>
          </a:prstGeom>
        </p:spPr>
      </p:pic>
      <p:grpSp>
        <p:nvGrpSpPr>
          <p:cNvPr id="6" name="Group 5">
            <a:extLst>
              <a:ext uri="{FF2B5EF4-FFF2-40B4-BE49-F238E27FC236}">
                <a16:creationId xmlns:a16="http://schemas.microsoft.com/office/drawing/2014/main" id="{6992DC78-706A-674C-9D17-7B89D2286113}"/>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788219D8-35A5-2576-48DF-42C02CD16947}"/>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1D00FD0D-4392-341B-623F-BFE2C31F5BC4}"/>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nvGrpSpPr>
              <p:cNvPr id="24" name="Group 23">
                <a:extLst>
                  <a:ext uri="{FF2B5EF4-FFF2-40B4-BE49-F238E27FC236}">
                    <a16:creationId xmlns:a16="http://schemas.microsoft.com/office/drawing/2014/main" id="{D68EB32E-E702-5A9E-65FC-76A24BB8B3D3}"/>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83308C7B-B647-D39A-0EF2-91CDD1A0DDFF}"/>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0" name="Arrow: Striped Right 29">
                  <a:extLst>
                    <a:ext uri="{FF2B5EF4-FFF2-40B4-BE49-F238E27FC236}">
                      <a16:creationId xmlns:a16="http://schemas.microsoft.com/office/drawing/2014/main" id="{580D555C-212E-F4CC-B55C-A56772764255}"/>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1" name="Arrow: Striped Right 30">
                  <a:extLst>
                    <a:ext uri="{FF2B5EF4-FFF2-40B4-BE49-F238E27FC236}">
                      <a16:creationId xmlns:a16="http://schemas.microsoft.com/office/drawing/2014/main" id="{612B197D-CA49-E60D-289E-B1E45089ADA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nvGrpSpPr>
              <p:cNvPr id="25" name="Group 24">
                <a:extLst>
                  <a:ext uri="{FF2B5EF4-FFF2-40B4-BE49-F238E27FC236}">
                    <a16:creationId xmlns:a16="http://schemas.microsoft.com/office/drawing/2014/main" id="{289E196D-3EEE-1B07-0B5C-2486568BADD6}"/>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E5585C4D-3D09-1034-C177-F57FA1A51A6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7" name="Arrow: Striped Right 26">
                  <a:extLst>
                    <a:ext uri="{FF2B5EF4-FFF2-40B4-BE49-F238E27FC236}">
                      <a16:creationId xmlns:a16="http://schemas.microsoft.com/office/drawing/2014/main" id="{FA6E270D-6E45-0CA2-181C-D3BBFEAE84F1}"/>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8" name="Arrow: Striped Right 27">
                  <a:extLst>
                    <a:ext uri="{FF2B5EF4-FFF2-40B4-BE49-F238E27FC236}">
                      <a16:creationId xmlns:a16="http://schemas.microsoft.com/office/drawing/2014/main" id="{75991385-37B2-079E-5E88-8241EB6F3FDD}"/>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sp>
          <p:nvSpPr>
            <p:cNvPr id="20" name="TextBox 19">
              <a:extLst>
                <a:ext uri="{FF2B5EF4-FFF2-40B4-BE49-F238E27FC236}">
                  <a16:creationId xmlns:a16="http://schemas.microsoft.com/office/drawing/2014/main" id="{2749AAC1-4D15-990A-C6AE-ED14185D9A5A}"/>
                </a:ext>
              </a:extLst>
            </p:cNvPr>
            <p:cNvSpPr txBox="1"/>
            <p:nvPr/>
          </p:nvSpPr>
          <p:spPr>
            <a:xfrm>
              <a:off x="2779494" y="519096"/>
              <a:ext cx="6633012" cy="800219"/>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4000" b="1" i="0" u="none" strike="noStrike" kern="1200" cap="none" spc="0" normalizeH="0" baseline="0" noProof="0" dirty="0">
                  <a:ln>
                    <a:noFill/>
                  </a:ln>
                  <a:solidFill>
                    <a:srgbClr val="168489"/>
                  </a:solidFill>
                  <a:effectLst/>
                  <a:uLnTx/>
                  <a:uFillTx/>
                  <a:latin typeface="Sakkal Majalla" panose="02000000000000000000" pitchFamily="2" charset="-78"/>
                  <a:ea typeface="Calibri" panose="020F0502020204030204" pitchFamily="34" charset="0"/>
                  <a:cs typeface="Sakkal Majalla" panose="02000000000000000000" pitchFamily="2" charset="-78"/>
                </a:rPr>
                <a:t>نشاط تدريبي</a:t>
              </a:r>
            </a:p>
          </p:txBody>
        </p:sp>
      </p:grpSp>
    </p:spTree>
    <p:extLst>
      <p:ext uri="{BB962C8B-B14F-4D97-AF65-F5344CB8AC3E}">
        <p14:creationId xmlns:p14="http://schemas.microsoft.com/office/powerpoint/2010/main" val="3966195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752C7-A4F5-8F9C-28A2-6DA5C8714EA0}"/>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F05FD903-D0D3-B5CB-58BD-87AEF6C3560D}"/>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53</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AFA7041D-FACA-2E67-617F-BBA5BFE6E261}"/>
              </a:ext>
            </a:extLst>
          </p:cNvPr>
          <p:cNvPicPr>
            <a:picLocks noChangeAspect="1"/>
          </p:cNvPicPr>
          <p:nvPr/>
        </p:nvPicPr>
        <p:blipFill>
          <a:blip r:embed="rId2"/>
          <a:stretch>
            <a:fillRect/>
          </a:stretch>
        </p:blipFill>
        <p:spPr>
          <a:xfrm>
            <a:off x="-1" y="0"/>
            <a:ext cx="12190435" cy="533400"/>
          </a:xfrm>
          <a:prstGeom prst="rect">
            <a:avLst/>
          </a:prstGeom>
        </p:spPr>
      </p:pic>
      <p:sp>
        <p:nvSpPr>
          <p:cNvPr id="3" name="TextBox 2">
            <a:extLst>
              <a:ext uri="{FF2B5EF4-FFF2-40B4-BE49-F238E27FC236}">
                <a16:creationId xmlns:a16="http://schemas.microsoft.com/office/drawing/2014/main" id="{9BCE4E52-D03A-CF4C-F249-30B8D530BFAA}"/>
              </a:ext>
            </a:extLst>
          </p:cNvPr>
          <p:cNvSpPr txBox="1"/>
          <p:nvPr/>
        </p:nvSpPr>
        <p:spPr>
          <a:xfrm>
            <a:off x="5628379" y="1553912"/>
            <a:ext cx="6096000" cy="4552015"/>
          </a:xfrm>
          <a:prstGeom prst="rect">
            <a:avLst/>
          </a:prstGeom>
          <a:noFill/>
        </p:spPr>
        <p:txBody>
          <a:bodyPr wrap="square">
            <a:spAutoFit/>
          </a:bodyPr>
          <a:lstStyle/>
          <a:p>
            <a:pPr algn="justLow"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ضغوط العمل</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ضغوط العمل هي مجموعة من المؤثرات الداخلية أو الخارجية التي يتعرض لها الموظف أثناء أداء عمله، وتؤدي إلى شعوره بالتوتر أو الإرهاق أو القلق عندما تتجاوز متطلبات العمل قدراته أو الموارد المتاحة لديه</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تُعد جميع الضغوط سلبية، فهناك ضغوط إيجابية تحفز الموظف على الإنجاز والإبداع، مثل المنافسة الشريفة أو تكليفه بمهمة جديدة، بينما تتحول الضغوط إلى مشكلة عندما تستمر لفترات طويلة أو تؤثر في صحته وأدائه</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TextBox 5">
            <a:extLst>
              <a:ext uri="{FF2B5EF4-FFF2-40B4-BE49-F238E27FC236}">
                <a16:creationId xmlns:a16="http://schemas.microsoft.com/office/drawing/2014/main" id="{60D1DC2A-9E3B-F729-A4F9-447517B68F90}"/>
              </a:ext>
            </a:extLst>
          </p:cNvPr>
          <p:cNvSpPr txBox="1"/>
          <p:nvPr/>
        </p:nvSpPr>
        <p:spPr>
          <a:xfrm>
            <a:off x="2580379" y="774776"/>
            <a:ext cx="6096000" cy="658642"/>
          </a:xfrm>
          <a:prstGeom prst="rect">
            <a:avLst/>
          </a:prstGeom>
          <a:noFill/>
        </p:spPr>
        <p:txBody>
          <a:bodyPr wrap="square">
            <a:spAutoFit/>
          </a:bodyPr>
          <a:lstStyle/>
          <a:p>
            <a:pPr marL="0" marR="0" lvl="0" indent="0" algn="justLow" defTabSz="914400" rtl="1" eaLnBrk="1" fontAlgn="auto" latinLnBrk="0" hangingPunct="1">
              <a:lnSpc>
                <a:spcPct val="115000"/>
              </a:lnSpc>
              <a:spcBef>
                <a:spcPts val="0"/>
              </a:spcBef>
              <a:spcAft>
                <a:spcPts val="0"/>
              </a:spcAft>
              <a:buClrTx/>
              <a:buSzTx/>
              <a:buFontTx/>
              <a:buNone/>
              <a:tabLst>
                <a:tab pos="3886200" algn="r"/>
              </a:tabLst>
              <a:defRPr/>
            </a:pPr>
            <a:r>
              <a:rPr kumimoji="0" lang="ar-SA" sz="3200" b="1" i="0" u="none" strike="noStrike" kern="1200" cap="none" spc="0" normalizeH="0" baseline="0" noProof="0" dirty="0">
                <a:ln>
                  <a:noFill/>
                </a:ln>
                <a:solidFill>
                  <a:srgbClr val="009999"/>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التعامل مع ضغوط العمل وحل المشكلات</a:t>
            </a:r>
            <a:endParaRPr kumimoji="0" lang="en-GB"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8" name="Picture 7">
            <a:extLst>
              <a:ext uri="{FF2B5EF4-FFF2-40B4-BE49-F238E27FC236}">
                <a16:creationId xmlns:a16="http://schemas.microsoft.com/office/drawing/2014/main" id="{271B4E9A-4626-3589-8FDC-6D71603B6D6C}"/>
              </a:ext>
            </a:extLst>
          </p:cNvPr>
          <p:cNvPicPr>
            <a:picLocks noChangeAspect="1"/>
          </p:cNvPicPr>
          <p:nvPr/>
        </p:nvPicPr>
        <p:blipFill>
          <a:blip r:embed="rId3"/>
          <a:stretch>
            <a:fillRect/>
          </a:stretch>
        </p:blipFill>
        <p:spPr>
          <a:xfrm>
            <a:off x="467621" y="3129781"/>
            <a:ext cx="4725508" cy="2953443"/>
          </a:xfrm>
          <a:prstGeom prst="rect">
            <a:avLst/>
          </a:prstGeom>
          <a:ln>
            <a:noFill/>
          </a:ln>
          <a:effectLst>
            <a:softEdge rad="112500"/>
          </a:effectLst>
        </p:spPr>
      </p:pic>
    </p:spTree>
    <p:extLst>
      <p:ext uri="{BB962C8B-B14F-4D97-AF65-F5344CB8AC3E}">
        <p14:creationId xmlns:p14="http://schemas.microsoft.com/office/powerpoint/2010/main" val="3463892737"/>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D81DAE-E610-6AB1-4A42-96574CE12321}"/>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2E3CA89C-3F4E-A32F-99E3-DFD24885B816}"/>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54</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85EFBF41-5093-AC56-4657-35F230A87073}"/>
              </a:ext>
            </a:extLst>
          </p:cNvPr>
          <p:cNvPicPr>
            <a:picLocks noChangeAspect="1"/>
          </p:cNvPicPr>
          <p:nvPr/>
        </p:nvPicPr>
        <p:blipFill>
          <a:blip r:embed="rId3"/>
          <a:stretch>
            <a:fillRect/>
          </a:stretch>
        </p:blipFill>
        <p:spPr>
          <a:xfrm>
            <a:off x="-1" y="0"/>
            <a:ext cx="12190435" cy="533400"/>
          </a:xfrm>
          <a:prstGeom prst="rect">
            <a:avLst/>
          </a:prstGeom>
        </p:spPr>
      </p:pic>
      <p:pic>
        <p:nvPicPr>
          <p:cNvPr id="3" name="Picture 2">
            <a:extLst>
              <a:ext uri="{FF2B5EF4-FFF2-40B4-BE49-F238E27FC236}">
                <a16:creationId xmlns:a16="http://schemas.microsoft.com/office/drawing/2014/main" id="{FC173F4A-15E6-E853-2112-0B2E9B94EB09}"/>
              </a:ext>
            </a:extLst>
          </p:cNvPr>
          <p:cNvPicPr>
            <a:picLocks noChangeAspect="1"/>
          </p:cNvPicPr>
          <p:nvPr/>
        </p:nvPicPr>
        <p:blipFill>
          <a:blip r:embed="rId4"/>
          <a:stretch>
            <a:fillRect/>
          </a:stretch>
        </p:blipFill>
        <p:spPr>
          <a:xfrm>
            <a:off x="1740030" y="656325"/>
            <a:ext cx="8255725" cy="5869711"/>
          </a:xfrm>
          <a:prstGeom prst="rect">
            <a:avLst/>
          </a:prstGeom>
        </p:spPr>
      </p:pic>
    </p:spTree>
    <p:extLst>
      <p:ext uri="{BB962C8B-B14F-4D97-AF65-F5344CB8AC3E}">
        <p14:creationId xmlns:p14="http://schemas.microsoft.com/office/powerpoint/2010/main" val="3739085256"/>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56C7C-9E4B-86FF-893A-9B41B47EEFE5}"/>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0E0AFE2D-7DA6-58F7-2B4B-A1BD7F22653E}"/>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55</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104AB9E8-177E-831C-D8BE-696DC42D1382}"/>
              </a:ext>
            </a:extLst>
          </p:cNvPr>
          <p:cNvPicPr>
            <a:picLocks noChangeAspect="1"/>
          </p:cNvPicPr>
          <p:nvPr/>
        </p:nvPicPr>
        <p:blipFill>
          <a:blip r:embed="rId2"/>
          <a:stretch>
            <a:fillRect/>
          </a:stretch>
        </p:blipFill>
        <p:spPr>
          <a:xfrm>
            <a:off x="-1" y="0"/>
            <a:ext cx="12190435" cy="533400"/>
          </a:xfrm>
          <a:prstGeom prst="rect">
            <a:avLst/>
          </a:prstGeom>
        </p:spPr>
      </p:pic>
      <p:sp>
        <p:nvSpPr>
          <p:cNvPr id="3" name="TextBox 2">
            <a:extLst>
              <a:ext uri="{FF2B5EF4-FFF2-40B4-BE49-F238E27FC236}">
                <a16:creationId xmlns:a16="http://schemas.microsoft.com/office/drawing/2014/main" id="{C0F80D70-E0D5-759C-DB2B-0F88F071FA68}"/>
              </a:ext>
            </a:extLst>
          </p:cNvPr>
          <p:cNvSpPr txBox="1"/>
          <p:nvPr/>
        </p:nvSpPr>
        <p:spPr>
          <a:xfrm>
            <a:off x="5568028" y="1400752"/>
            <a:ext cx="6096000" cy="4056495"/>
          </a:xfrm>
          <a:prstGeom prst="rect">
            <a:avLst/>
          </a:prstGeom>
          <a:noFill/>
        </p:spPr>
        <p:txBody>
          <a:bodyPr wrap="square">
            <a:spAutoFit/>
          </a:bodyPr>
          <a:lstStyle/>
          <a:p>
            <a:pPr algn="r"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حل المشكلات</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حل المشكلات هو عملية منهجية تهدف إلى تحديد المشكلة، وتحليل أسبابها، ووضع البدائل المناسبة، واختيار أفضل الحلول، ثم تنفيذها وتقييم نتائجها</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p>
          <a:p>
            <a:pPr algn="r" rtl="1">
              <a:lnSpc>
                <a:spcPct val="115000"/>
              </a:lnSpc>
              <a:buNone/>
              <a:tabLst>
                <a:tab pos="3886200" algn="r"/>
              </a:tabLst>
            </a:pP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وتُعد هذه المهارة من أهم المهارات الإدارية التي يحتاج إليها الموظف في جميع مستويات العمل، لأنها تساعد على التعامل مع المواقف غير المتوقعة واتخاذ قرارات فعالة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Picture 5">
            <a:extLst>
              <a:ext uri="{FF2B5EF4-FFF2-40B4-BE49-F238E27FC236}">
                <a16:creationId xmlns:a16="http://schemas.microsoft.com/office/drawing/2014/main" id="{923A7057-2296-6242-6FD6-ED451F2EABA4}"/>
              </a:ext>
            </a:extLst>
          </p:cNvPr>
          <p:cNvPicPr>
            <a:picLocks noChangeAspect="1"/>
          </p:cNvPicPr>
          <p:nvPr/>
        </p:nvPicPr>
        <p:blipFill>
          <a:blip r:embed="rId3">
            <a:clrChange>
              <a:clrFrom>
                <a:srgbClr val="FDFDFD"/>
              </a:clrFrom>
              <a:clrTo>
                <a:srgbClr val="FDFDFD">
                  <a:alpha val="0"/>
                </a:srgbClr>
              </a:clrTo>
            </a:clrChange>
          </a:blip>
          <a:stretch>
            <a:fillRect/>
          </a:stretch>
        </p:blipFill>
        <p:spPr>
          <a:xfrm>
            <a:off x="177335" y="2954804"/>
            <a:ext cx="4847241" cy="3427639"/>
          </a:xfrm>
          <a:prstGeom prst="rect">
            <a:avLst/>
          </a:prstGeom>
        </p:spPr>
      </p:pic>
    </p:spTree>
    <p:extLst>
      <p:ext uri="{BB962C8B-B14F-4D97-AF65-F5344CB8AC3E}">
        <p14:creationId xmlns:p14="http://schemas.microsoft.com/office/powerpoint/2010/main" val="2677802940"/>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52B39-6F39-77D9-2082-82043EB1737F}"/>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889CFE05-5299-DBD4-2CE6-EF01704FEE8D}"/>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56</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A39F536B-BBD9-641A-37E1-40A9BF1FFC94}"/>
              </a:ext>
            </a:extLst>
          </p:cNvPr>
          <p:cNvPicPr>
            <a:picLocks noChangeAspect="1"/>
          </p:cNvPicPr>
          <p:nvPr/>
        </p:nvPicPr>
        <p:blipFill>
          <a:blip r:embed="rId3"/>
          <a:stretch>
            <a:fillRect/>
          </a:stretch>
        </p:blipFill>
        <p:spPr>
          <a:xfrm>
            <a:off x="-1" y="0"/>
            <a:ext cx="12190435" cy="533400"/>
          </a:xfrm>
          <a:prstGeom prst="rect">
            <a:avLst/>
          </a:prstGeom>
        </p:spPr>
      </p:pic>
      <p:pic>
        <p:nvPicPr>
          <p:cNvPr id="3" name="Picture 2">
            <a:extLst>
              <a:ext uri="{FF2B5EF4-FFF2-40B4-BE49-F238E27FC236}">
                <a16:creationId xmlns:a16="http://schemas.microsoft.com/office/drawing/2014/main" id="{1654BAD9-DD6E-AA36-24F5-2BB78F769998}"/>
              </a:ext>
            </a:extLst>
          </p:cNvPr>
          <p:cNvPicPr>
            <a:picLocks noChangeAspect="1"/>
          </p:cNvPicPr>
          <p:nvPr/>
        </p:nvPicPr>
        <p:blipFill>
          <a:blip r:embed="rId4"/>
          <a:stretch>
            <a:fillRect/>
          </a:stretch>
        </p:blipFill>
        <p:spPr>
          <a:xfrm>
            <a:off x="2270379" y="533400"/>
            <a:ext cx="7649673" cy="6187235"/>
          </a:xfrm>
          <a:prstGeom prst="rect">
            <a:avLst/>
          </a:prstGeom>
        </p:spPr>
      </p:pic>
    </p:spTree>
    <p:extLst>
      <p:ext uri="{BB962C8B-B14F-4D97-AF65-F5344CB8AC3E}">
        <p14:creationId xmlns:p14="http://schemas.microsoft.com/office/powerpoint/2010/main" val="3626301225"/>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7D707-69ED-02D2-D62A-5DB9AE28C5F7}"/>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F9193F76-B467-10CB-FE78-8732E9E84DF7}"/>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57</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62F85688-F8AF-7B56-6D97-4B8D6CF0B513}"/>
              </a:ext>
            </a:extLst>
          </p:cNvPr>
          <p:cNvPicPr>
            <a:picLocks noChangeAspect="1"/>
          </p:cNvPicPr>
          <p:nvPr/>
        </p:nvPicPr>
        <p:blipFill>
          <a:blip r:embed="rId2"/>
          <a:stretch>
            <a:fillRect/>
          </a:stretch>
        </p:blipFill>
        <p:spPr>
          <a:xfrm>
            <a:off x="-1" y="0"/>
            <a:ext cx="12190435" cy="533400"/>
          </a:xfrm>
          <a:prstGeom prst="rect">
            <a:avLst/>
          </a:prstGeom>
        </p:spPr>
      </p:pic>
      <p:sp>
        <p:nvSpPr>
          <p:cNvPr id="3" name="TextBox 2">
            <a:extLst>
              <a:ext uri="{FF2B5EF4-FFF2-40B4-BE49-F238E27FC236}">
                <a16:creationId xmlns:a16="http://schemas.microsoft.com/office/drawing/2014/main" id="{022DE86C-6056-3161-8CAA-3C78EA34AB2A}"/>
              </a:ext>
            </a:extLst>
          </p:cNvPr>
          <p:cNvSpPr txBox="1"/>
          <p:nvPr/>
        </p:nvSpPr>
        <p:spPr>
          <a:xfrm>
            <a:off x="5234317" y="1361724"/>
            <a:ext cx="6369360" cy="4198072"/>
          </a:xfrm>
          <a:prstGeom prst="rect">
            <a:avLst/>
          </a:prstGeom>
          <a:noFill/>
        </p:spPr>
        <p:txBody>
          <a:bodyPr wrap="square">
            <a:spAutoFit/>
          </a:bodyPr>
          <a:lstStyle/>
          <a:p>
            <a:pPr algn="ctr" rtl="1">
              <a:lnSpc>
                <a:spcPct val="115000"/>
              </a:lnSpc>
              <a:buNone/>
              <a:tabLst>
                <a:tab pos="3886200" algn="r"/>
              </a:tabLst>
            </a:pPr>
            <a:r>
              <a:rPr lang="ar-SA" sz="3600" b="1" dirty="0">
                <a:solidFill>
                  <a:srgbClr val="009999"/>
                </a:solidFill>
                <a:effectLst/>
                <a:latin typeface="Times New Roman" panose="02020603050405020304" pitchFamily="18" charset="0"/>
                <a:ea typeface="Times New Roman" panose="02020603050405020304" pitchFamily="18" charset="0"/>
                <a:cs typeface="Sakkal Majalla" panose="02000000000000000000" pitchFamily="2" charset="-78"/>
              </a:rPr>
              <a:t>المرونة والتكيف مع التغيير</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المرونة</a:t>
            </a:r>
            <a:endParaRPr lang="en-GB" sz="20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المرونة هي قدرة الموظف على تعديل أفكاره وسلوكياته وأساليب عمله بما يتناسب مع الظروف الجديدة، مع المحافظة على جودة الأداء وتحقيق الأهداف</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أما التكيف </a:t>
            </a: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فهو قدرة الفرد على التأقلم مع المتغيرات والظروف المختلفة بطريقة إيجابية تقلل من التوتر وتساعد على الاستمرار في الأداء بكفاءة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Picture 5">
            <a:extLst>
              <a:ext uri="{FF2B5EF4-FFF2-40B4-BE49-F238E27FC236}">
                <a16:creationId xmlns:a16="http://schemas.microsoft.com/office/drawing/2014/main" id="{84E0F92D-FEB0-B9C6-97B0-E48CA46EA85D}"/>
              </a:ext>
            </a:extLst>
          </p:cNvPr>
          <p:cNvPicPr>
            <a:picLocks noChangeAspect="1"/>
          </p:cNvPicPr>
          <p:nvPr/>
        </p:nvPicPr>
        <p:blipFill>
          <a:blip r:embed="rId3"/>
          <a:stretch>
            <a:fillRect/>
          </a:stretch>
        </p:blipFill>
        <p:spPr>
          <a:xfrm>
            <a:off x="289786" y="3026015"/>
            <a:ext cx="4514124" cy="3356428"/>
          </a:xfrm>
          <a:prstGeom prst="rect">
            <a:avLst/>
          </a:prstGeom>
          <a:ln>
            <a:noFill/>
          </a:ln>
          <a:effectLst>
            <a:softEdge rad="112500"/>
          </a:effectLst>
        </p:spPr>
      </p:pic>
    </p:spTree>
    <p:extLst>
      <p:ext uri="{BB962C8B-B14F-4D97-AF65-F5344CB8AC3E}">
        <p14:creationId xmlns:p14="http://schemas.microsoft.com/office/powerpoint/2010/main" val="2439431586"/>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31AB0-46E2-106E-6586-5899026BEFEE}"/>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17A23D74-6FC4-1FE8-26C0-A0DBD91A0969}"/>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58</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F6D6B5E8-A4F3-FB59-684D-6B063E6106C0}"/>
              </a:ext>
            </a:extLst>
          </p:cNvPr>
          <p:cNvPicPr>
            <a:picLocks noChangeAspect="1"/>
          </p:cNvPicPr>
          <p:nvPr/>
        </p:nvPicPr>
        <p:blipFill>
          <a:blip r:embed="rId3"/>
          <a:stretch>
            <a:fillRect/>
          </a:stretch>
        </p:blipFill>
        <p:spPr>
          <a:xfrm>
            <a:off x="-1" y="0"/>
            <a:ext cx="12190435" cy="533400"/>
          </a:xfrm>
          <a:prstGeom prst="rect">
            <a:avLst/>
          </a:prstGeom>
        </p:spPr>
      </p:pic>
      <p:sp>
        <p:nvSpPr>
          <p:cNvPr id="3" name="TextBox 2">
            <a:extLst>
              <a:ext uri="{FF2B5EF4-FFF2-40B4-BE49-F238E27FC236}">
                <a16:creationId xmlns:a16="http://schemas.microsoft.com/office/drawing/2014/main" id="{A05DBFCB-AB38-1AAF-1299-24ACBE893192}"/>
              </a:ext>
            </a:extLst>
          </p:cNvPr>
          <p:cNvSpPr txBox="1"/>
          <p:nvPr/>
        </p:nvSpPr>
        <p:spPr>
          <a:xfrm>
            <a:off x="5196114" y="826432"/>
            <a:ext cx="6096000" cy="5262979"/>
          </a:xfrm>
          <a:prstGeom prst="rect">
            <a:avLst/>
          </a:prstGeom>
          <a:noFill/>
        </p:spPr>
        <p:txBody>
          <a:bodyPr wrap="square">
            <a:spAutoFit/>
          </a:bodyPr>
          <a:lstStyle/>
          <a:p>
            <a:pPr algn="r" rtl="1">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صفات الموظف المرن</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أهم صفاته</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تقبل الأفكار الجديدة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سرعة التعلم</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التفكير الإيجابي</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القدرة على التكيف</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ضبط الانفعالات</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المبادرة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حب التطوير</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الثقة بالنفس</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التعاون مع الآخرين</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buSzPts val="1000"/>
              <a:buFont typeface="Symbol" panose="05050102010706020507" pitchFamily="18" charset="2"/>
              <a:buChar char=""/>
              <a:tabLst>
                <a:tab pos="457200" algn="l"/>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الاستعداد للتعلم المستمر</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Picture 5">
            <a:extLst>
              <a:ext uri="{FF2B5EF4-FFF2-40B4-BE49-F238E27FC236}">
                <a16:creationId xmlns:a16="http://schemas.microsoft.com/office/drawing/2014/main" id="{D9D4FE3A-7D7D-0B1A-AE9A-68D7AE10408A}"/>
              </a:ext>
            </a:extLst>
          </p:cNvPr>
          <p:cNvPicPr>
            <a:picLocks noChangeAspect="1"/>
          </p:cNvPicPr>
          <p:nvPr/>
        </p:nvPicPr>
        <p:blipFill>
          <a:blip r:embed="rId4"/>
          <a:stretch>
            <a:fillRect/>
          </a:stretch>
        </p:blipFill>
        <p:spPr>
          <a:xfrm>
            <a:off x="601552" y="3592452"/>
            <a:ext cx="3517816" cy="2789991"/>
          </a:xfrm>
          <a:prstGeom prst="rect">
            <a:avLst/>
          </a:prstGeom>
        </p:spPr>
      </p:pic>
    </p:spTree>
    <p:extLst>
      <p:ext uri="{BB962C8B-B14F-4D97-AF65-F5344CB8AC3E}">
        <p14:creationId xmlns:p14="http://schemas.microsoft.com/office/powerpoint/2010/main" val="1259179301"/>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2E89F-2420-C267-B87D-5A2ECB4CED65}"/>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DEB75D19-408F-28B6-75C0-BDE71C053A67}"/>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59</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537B3740-609D-6AE9-6A26-F3481F209E58}"/>
              </a:ext>
            </a:extLst>
          </p:cNvPr>
          <p:cNvPicPr>
            <a:picLocks noChangeAspect="1"/>
          </p:cNvPicPr>
          <p:nvPr/>
        </p:nvPicPr>
        <p:blipFill>
          <a:blip r:embed="rId2"/>
          <a:stretch>
            <a:fillRect/>
          </a:stretch>
        </p:blipFill>
        <p:spPr>
          <a:xfrm>
            <a:off x="-1" y="0"/>
            <a:ext cx="12190435" cy="533400"/>
          </a:xfrm>
          <a:prstGeom prst="rect">
            <a:avLst/>
          </a:prstGeom>
        </p:spPr>
      </p:pic>
      <p:sp>
        <p:nvSpPr>
          <p:cNvPr id="3" name="TextBox 2">
            <a:extLst>
              <a:ext uri="{FF2B5EF4-FFF2-40B4-BE49-F238E27FC236}">
                <a16:creationId xmlns:a16="http://schemas.microsoft.com/office/drawing/2014/main" id="{9A466B58-DD4D-DC1B-3D1E-96DB8E657FB2}"/>
              </a:ext>
            </a:extLst>
          </p:cNvPr>
          <p:cNvSpPr txBox="1"/>
          <p:nvPr/>
        </p:nvSpPr>
        <p:spPr>
          <a:xfrm>
            <a:off x="5507677" y="834443"/>
            <a:ext cx="6096000" cy="5189113"/>
          </a:xfrm>
          <a:prstGeom prst="rect">
            <a:avLst/>
          </a:prstGeom>
          <a:noFill/>
        </p:spPr>
        <p:txBody>
          <a:bodyPr wrap="square">
            <a:spAutoFit/>
          </a:bodyPr>
          <a:lstStyle/>
          <a:p>
            <a:pPr algn="r" rtl="1">
              <a:lnSpc>
                <a:spcPct val="115000"/>
              </a:lnSpc>
              <a:buNone/>
              <a:tabLst>
                <a:tab pos="3886200" algn="r"/>
              </a:tabLst>
            </a:pPr>
            <a:r>
              <a:rPr lang="ar-SA" sz="32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وسائل تعزيز المرونة</a:t>
            </a:r>
            <a:endParaRPr lang="en-GB"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32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تنمية المرونة من خلال</a:t>
            </a:r>
            <a:r>
              <a:rPr lang="en-GB" sz="32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32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التعلم المستمر</a:t>
            </a:r>
            <a:r>
              <a:rPr lang="en-GB" sz="32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32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المشاركة في البرامج التدريبية</a:t>
            </a:r>
            <a:r>
              <a:rPr lang="en-GB" sz="32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32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اكتساب مهارات جديدة</a:t>
            </a:r>
            <a:r>
              <a:rPr lang="en-GB" sz="32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32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تقبل التغذية الراجعة</a:t>
            </a:r>
            <a:r>
              <a:rPr lang="en-GB" sz="32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32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المشاركة في خطط التطوير</a:t>
            </a:r>
            <a:r>
              <a:rPr lang="en-GB" sz="32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32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الاستعداد لتجربة أساليب عمل جديدة</a:t>
            </a:r>
            <a:r>
              <a:rPr lang="en-GB" sz="32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32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بناء عقلية إيجابية تجاه التغيير</a:t>
            </a:r>
            <a:r>
              <a:rPr lang="en-GB" sz="32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Picture 16"/>
          <p:cNvPicPr>
            <a:picLocks noChangeAspect="1"/>
          </p:cNvPicPr>
          <p:nvPr/>
        </p:nvPicPr>
        <p:blipFill>
          <a:blip r:embed="rId3"/>
          <a:srcRect/>
          <a:stretch>
            <a:fillRect/>
          </a:stretch>
        </p:blipFill>
        <p:spPr>
          <a:xfrm>
            <a:off x="1000513" y="3006597"/>
            <a:ext cx="3034458" cy="3016959"/>
          </a:xfrm>
          <a:prstGeom prst="rect">
            <a:avLst/>
          </a:prstGeom>
        </p:spPr>
      </p:pic>
    </p:spTree>
    <p:extLst>
      <p:ext uri="{BB962C8B-B14F-4D97-AF65-F5344CB8AC3E}">
        <p14:creationId xmlns:p14="http://schemas.microsoft.com/office/powerpoint/2010/main" val="277526918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C7DC8A5E-2883-4B3B-9A83-D3F4864885D3}"/>
              </a:ext>
            </a:extLst>
          </p:cNvPr>
          <p:cNvSpPr txBox="1"/>
          <p:nvPr/>
        </p:nvSpPr>
        <p:spPr>
          <a:xfrm>
            <a:off x="350255" y="2820617"/>
            <a:ext cx="7772400" cy="1936428"/>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justLow">
              <a:lnSpc>
                <a:spcPct val="107000"/>
              </a:lnSpc>
              <a:spcAft>
                <a:spcPts val="800"/>
              </a:spcAft>
            </a:pPr>
            <a:r>
              <a:rPr lang="ar-SA" dirty="0">
                <a:latin typeface="Times New Roman" panose="02020603050405020304" pitchFamily="18" charset="0"/>
                <a:ea typeface="Calibri" panose="020F0502020204030204" pitchFamily="34" charset="0"/>
                <a:cs typeface="Sakkal Majalla" panose="02000000000000000000" pitchFamily="2" charset="-78"/>
              </a:rPr>
              <a:t>تمكين المشاركين من اكتساب المهارات والمعارف الأساسية لتنسيق المواعيد وإدارة قوائم الانتظار في المنشآت الصحية بفاعلية، بما يسهم في تحسين تجربة المرضى، وتقليل أوقات الانتظار، ورفع كفاءة الأداء الإداري والتشغيلي داخل المنشآت الصحية وفق أفضل الممارسات المهنية.</a:t>
            </a:r>
            <a:endParaRPr lang="en-US" sz="2400" dirty="0">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9" name="Group 18">
            <a:extLst>
              <a:ext uri="{FF2B5EF4-FFF2-40B4-BE49-F238E27FC236}">
                <a16:creationId xmlns:a16="http://schemas.microsoft.com/office/drawing/2014/main" id="{FECAE8EC-DE2D-BE98-D4D7-3A85AFA19C12}"/>
              </a:ext>
            </a:extLst>
          </p:cNvPr>
          <p:cNvGrpSpPr/>
          <p:nvPr/>
        </p:nvGrpSpPr>
        <p:grpSpPr>
          <a:xfrm>
            <a:off x="2764397" y="822170"/>
            <a:ext cx="6957150" cy="968852"/>
            <a:chOff x="2698136" y="519096"/>
            <a:chExt cx="6957150" cy="968852"/>
          </a:xfrm>
        </p:grpSpPr>
        <p:grpSp>
          <p:nvGrpSpPr>
            <p:cNvPr id="20" name="Group 19">
              <a:extLst>
                <a:ext uri="{FF2B5EF4-FFF2-40B4-BE49-F238E27FC236}">
                  <a16:creationId xmlns:a16="http://schemas.microsoft.com/office/drawing/2014/main" id="{D2313C93-D76B-2F09-21C6-31D6903FD21E}"/>
                </a:ext>
              </a:extLst>
            </p:cNvPr>
            <p:cNvGrpSpPr/>
            <p:nvPr/>
          </p:nvGrpSpPr>
          <p:grpSpPr>
            <a:xfrm>
              <a:off x="2698136" y="1333654"/>
              <a:ext cx="6957150" cy="154294"/>
              <a:chOff x="2941058" y="1479627"/>
              <a:chExt cx="6957150" cy="154294"/>
            </a:xfrm>
          </p:grpSpPr>
          <p:sp>
            <p:nvSpPr>
              <p:cNvPr id="22" name="Oval 21">
                <a:extLst>
                  <a:ext uri="{FF2B5EF4-FFF2-40B4-BE49-F238E27FC236}">
                    <a16:creationId xmlns:a16="http://schemas.microsoft.com/office/drawing/2014/main" id="{6F21C819-A681-FC4B-507A-08EA40F8EFC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3" name="Group 22">
                <a:extLst>
                  <a:ext uri="{FF2B5EF4-FFF2-40B4-BE49-F238E27FC236}">
                    <a16:creationId xmlns:a16="http://schemas.microsoft.com/office/drawing/2014/main" id="{CE7C0C6E-6AA0-DC01-5116-4A955342D59F}"/>
                  </a:ext>
                </a:extLst>
              </p:cNvPr>
              <p:cNvGrpSpPr/>
              <p:nvPr/>
            </p:nvGrpSpPr>
            <p:grpSpPr>
              <a:xfrm>
                <a:off x="9256541" y="1479627"/>
                <a:ext cx="641667" cy="154294"/>
                <a:chOff x="9256541" y="1479627"/>
                <a:chExt cx="641667" cy="154294"/>
              </a:xfrm>
              <a:solidFill>
                <a:srgbClr val="627383"/>
              </a:solidFill>
            </p:grpSpPr>
            <p:sp>
              <p:nvSpPr>
                <p:cNvPr id="28" name="Arrow: Striped Right 27">
                  <a:extLst>
                    <a:ext uri="{FF2B5EF4-FFF2-40B4-BE49-F238E27FC236}">
                      <a16:creationId xmlns:a16="http://schemas.microsoft.com/office/drawing/2014/main" id="{FA21BAF6-72EA-1CD0-649D-16217E195C4B}"/>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3E54BCAC-CD67-B07F-F1A1-372CE367AF51}"/>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A68A89C8-4DD7-88A9-5012-AD85780AAE3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4" name="Group 23">
                <a:extLst>
                  <a:ext uri="{FF2B5EF4-FFF2-40B4-BE49-F238E27FC236}">
                    <a16:creationId xmlns:a16="http://schemas.microsoft.com/office/drawing/2014/main" id="{3449E9F8-F4D3-1743-5F47-BBAB8D37E983}"/>
                  </a:ext>
                </a:extLst>
              </p:cNvPr>
              <p:cNvGrpSpPr/>
              <p:nvPr/>
            </p:nvGrpSpPr>
            <p:grpSpPr>
              <a:xfrm>
                <a:off x="2941058"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CD08FF48-B593-1B96-2325-75C8DBAFCF6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AE262255-8990-26B4-F65A-1CCE0E2F7E9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359F48CD-0341-A2EC-6B3E-D6F2D73371E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1" name="TextBox 20">
              <a:extLst>
                <a:ext uri="{FF2B5EF4-FFF2-40B4-BE49-F238E27FC236}">
                  <a16:creationId xmlns:a16="http://schemas.microsoft.com/office/drawing/2014/main" id="{66B9903E-AD09-397F-C614-DC4BA36B9CD1}"/>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effectLst/>
                  <a:latin typeface="Sakkal Majalla" panose="02000000000000000000" pitchFamily="2" charset="-78"/>
                  <a:ea typeface="Calibri" panose="020F0502020204030204" pitchFamily="34" charset="0"/>
                  <a:cs typeface="Sakkal Majalla" panose="02000000000000000000" pitchFamily="2" charset="-78"/>
                </a:rPr>
                <a:t>الهدف العام</a:t>
              </a:r>
              <a:endParaRPr lang="en-US" sz="4400" dirty="0">
                <a:solidFill>
                  <a:srgbClr val="168489"/>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 name="Picture 15"/>
          <p:cNvPicPr>
            <a:picLocks noChangeAspect="1"/>
          </p:cNvPicPr>
          <p:nvPr/>
        </p:nvPicPr>
        <p:blipFill>
          <a:blip r:embed="rId3"/>
          <a:srcRect/>
          <a:stretch>
            <a:fillRect/>
          </a:stretch>
        </p:blipFill>
        <p:spPr>
          <a:xfrm>
            <a:off x="8780270" y="2902399"/>
            <a:ext cx="2874701" cy="3709291"/>
          </a:xfrm>
          <a:prstGeom prst="rect">
            <a:avLst/>
          </a:prstGeom>
        </p:spPr>
      </p:pic>
    </p:spTree>
    <p:extLst>
      <p:ext uri="{BB962C8B-B14F-4D97-AF65-F5344CB8AC3E}">
        <p14:creationId xmlns:p14="http://schemas.microsoft.com/office/powerpoint/2010/main" val="2282440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C8909-04B9-66D6-EB5A-C1067B9EBA6D}"/>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id="{2AA3D984-E4A6-6C56-3D12-A90910E5C4B7}"/>
              </a:ext>
            </a:extLst>
          </p:cNvPr>
          <p:cNvSpPr txBox="1"/>
          <p:nvPr/>
        </p:nvSpPr>
        <p:spPr>
          <a:xfrm>
            <a:off x="616704" y="1886894"/>
            <a:ext cx="6478719" cy="470898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algn="r" rtl="1">
              <a:lnSpc>
                <a:spcPct val="100000"/>
              </a:lnSpc>
              <a:tabLst>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الحالة</a:t>
            </a:r>
            <a:r>
              <a:rPr lang="en-GB" sz="28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00000"/>
              </a:lnSpc>
              <a:tabLst>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قررت إحدى المؤسسات استبدال النظام الورقي بنظام إلكتروني متكامل، إلا أن بعض الموظفين رفضوا استخدام النظام الجديد بحجة صعوبة التعامل معه</a:t>
            </a:r>
            <a:r>
              <a:rPr lang="en-GB" sz="28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a:t>
            </a:r>
          </a:p>
          <a:p>
            <a:pPr algn="r" rtl="1">
              <a:lnSpc>
                <a:spcPct val="100000"/>
              </a:lnSpc>
              <a:tabLst>
                <a:tab pos="3886200" algn="r"/>
              </a:tabLst>
            </a:pP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00000"/>
              </a:lnSpc>
              <a:tabLst>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المطلوب</a:t>
            </a:r>
            <a:r>
              <a:rPr lang="en-GB" sz="28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00000"/>
              </a:lnSpc>
              <a:tabLst>
                <a:tab pos="457200" algn="l"/>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تحديد أسباب مقاومة التغيير</a:t>
            </a:r>
            <a:r>
              <a:rPr lang="en-GB" sz="28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 </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00000"/>
              </a:lnSpc>
              <a:tabLst>
                <a:tab pos="457200" algn="l"/>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اقتراح حلول لتسهيل التكيف مع النظام الجديد</a:t>
            </a:r>
            <a:r>
              <a:rPr lang="en-GB" sz="28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 </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00000"/>
              </a:lnSpc>
              <a:tabLst>
                <a:tab pos="457200" algn="l"/>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بيان دور الإدارة في دعم الموظفين خلال مرحلة التغيير</a:t>
            </a:r>
            <a:r>
              <a:rPr lang="en-GB" sz="28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 </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00000"/>
              </a:lnSpc>
              <a:tabLst>
                <a:tab pos="457200" algn="l"/>
                <a:tab pos="3886200" algn="r"/>
              </a:tabLst>
            </a:pPr>
            <a:r>
              <a:rPr lang="ar-SA" sz="28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توضيح الفوائد التي سيحققها النظام الجديد للمؤسسة والموظفين</a:t>
            </a:r>
            <a:r>
              <a:rPr lang="en-GB" sz="28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a:t>
            </a:r>
            <a:endParaRPr lang="en-GB" sz="20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Picture 4">
            <a:extLst>
              <a:ext uri="{FF2B5EF4-FFF2-40B4-BE49-F238E27FC236}">
                <a16:creationId xmlns:a16="http://schemas.microsoft.com/office/drawing/2014/main" id="{2D92B899-0881-F55B-66B4-F5EF097870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214468"/>
            <a:ext cx="4287207" cy="4381407"/>
          </a:xfrm>
          <a:prstGeom prst="rect">
            <a:avLst/>
          </a:prstGeom>
        </p:spPr>
      </p:pic>
      <p:grpSp>
        <p:nvGrpSpPr>
          <p:cNvPr id="6" name="Group 5">
            <a:extLst>
              <a:ext uri="{FF2B5EF4-FFF2-40B4-BE49-F238E27FC236}">
                <a16:creationId xmlns:a16="http://schemas.microsoft.com/office/drawing/2014/main" id="{61F7E282-89C0-3193-CDB1-3C7C09D7F2A8}"/>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205AB246-4374-C8A8-041C-5B8F0C78DAD1}"/>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8F3FFCE2-030C-4F78-F736-E505B7322DA3}"/>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nvGrpSpPr>
              <p:cNvPr id="24" name="Group 23">
                <a:extLst>
                  <a:ext uri="{FF2B5EF4-FFF2-40B4-BE49-F238E27FC236}">
                    <a16:creationId xmlns:a16="http://schemas.microsoft.com/office/drawing/2014/main" id="{28FA90B0-E7BB-3BA2-379D-F8AE4A5A800F}"/>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A7564C57-303C-6F3B-FB32-891F8574556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0" name="Arrow: Striped Right 29">
                  <a:extLst>
                    <a:ext uri="{FF2B5EF4-FFF2-40B4-BE49-F238E27FC236}">
                      <a16:creationId xmlns:a16="http://schemas.microsoft.com/office/drawing/2014/main" id="{8892F691-EF0B-041B-C336-5658749E9A1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1" name="Arrow: Striped Right 30">
                  <a:extLst>
                    <a:ext uri="{FF2B5EF4-FFF2-40B4-BE49-F238E27FC236}">
                      <a16:creationId xmlns:a16="http://schemas.microsoft.com/office/drawing/2014/main" id="{78081037-886B-712B-509B-00E9CD0AF97F}"/>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nvGrpSpPr>
              <p:cNvPr id="25" name="Group 24">
                <a:extLst>
                  <a:ext uri="{FF2B5EF4-FFF2-40B4-BE49-F238E27FC236}">
                    <a16:creationId xmlns:a16="http://schemas.microsoft.com/office/drawing/2014/main" id="{7A9A38BA-1268-190E-7FF1-61D7BFEE2486}"/>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30976C36-C0E4-52A2-40A6-9D6C28D9E19B}"/>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7" name="Arrow: Striped Right 26">
                  <a:extLst>
                    <a:ext uri="{FF2B5EF4-FFF2-40B4-BE49-F238E27FC236}">
                      <a16:creationId xmlns:a16="http://schemas.microsoft.com/office/drawing/2014/main" id="{47E0DD00-8E4B-5C52-2051-5FD2A9F27C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8" name="Arrow: Striped Right 27">
                  <a:extLst>
                    <a:ext uri="{FF2B5EF4-FFF2-40B4-BE49-F238E27FC236}">
                      <a16:creationId xmlns:a16="http://schemas.microsoft.com/office/drawing/2014/main" id="{39BA6A14-4CD6-7154-B4BD-75F8F9649F67}"/>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sp>
          <p:nvSpPr>
            <p:cNvPr id="20" name="TextBox 19">
              <a:extLst>
                <a:ext uri="{FF2B5EF4-FFF2-40B4-BE49-F238E27FC236}">
                  <a16:creationId xmlns:a16="http://schemas.microsoft.com/office/drawing/2014/main" id="{EF9F3091-6FB6-C9B2-5590-BD1851F78243}"/>
                </a:ext>
              </a:extLst>
            </p:cNvPr>
            <p:cNvSpPr txBox="1"/>
            <p:nvPr/>
          </p:nvSpPr>
          <p:spPr>
            <a:xfrm>
              <a:off x="2779494" y="519096"/>
              <a:ext cx="6633012" cy="800219"/>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4000" b="1" i="0" u="none" strike="noStrike" kern="1200" cap="none" spc="0" normalizeH="0" baseline="0" noProof="0" dirty="0">
                  <a:ln>
                    <a:noFill/>
                  </a:ln>
                  <a:solidFill>
                    <a:srgbClr val="168489"/>
                  </a:solidFill>
                  <a:effectLst/>
                  <a:uLnTx/>
                  <a:uFillTx/>
                  <a:latin typeface="Sakkal Majalla" panose="02000000000000000000" pitchFamily="2" charset="-78"/>
                  <a:ea typeface="Calibri" panose="020F0502020204030204" pitchFamily="34" charset="0"/>
                  <a:cs typeface="Sakkal Majalla" panose="02000000000000000000" pitchFamily="2" charset="-78"/>
                </a:rPr>
                <a:t>تطبيق عملي</a:t>
              </a:r>
            </a:p>
          </p:txBody>
        </p:sp>
      </p:grpSp>
    </p:spTree>
    <p:extLst>
      <p:ext uri="{BB962C8B-B14F-4D97-AF65-F5344CB8AC3E}">
        <p14:creationId xmlns:p14="http://schemas.microsoft.com/office/powerpoint/2010/main" val="30387252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37111-2912-6944-08D4-B26ACFB510C7}"/>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E357EF9D-87C9-420E-037F-AFD83EF7DB28}"/>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61</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D0F8E7B7-9040-348B-EFB9-FE49452DE924}"/>
              </a:ext>
            </a:extLst>
          </p:cNvPr>
          <p:cNvPicPr>
            <a:picLocks noChangeAspect="1"/>
          </p:cNvPicPr>
          <p:nvPr/>
        </p:nvPicPr>
        <p:blipFill>
          <a:blip r:embed="rId2"/>
          <a:stretch>
            <a:fillRect/>
          </a:stretch>
        </p:blipFill>
        <p:spPr>
          <a:xfrm>
            <a:off x="-1" y="0"/>
            <a:ext cx="12190435" cy="533400"/>
          </a:xfrm>
          <a:prstGeom prst="rect">
            <a:avLst/>
          </a:prstGeom>
        </p:spPr>
      </p:pic>
      <p:sp>
        <p:nvSpPr>
          <p:cNvPr id="6" name="TextBox 5">
            <a:extLst>
              <a:ext uri="{FF2B5EF4-FFF2-40B4-BE49-F238E27FC236}">
                <a16:creationId xmlns:a16="http://schemas.microsoft.com/office/drawing/2014/main" id="{609DDA59-BCFA-B4C0-E8DD-911866A5F489}"/>
              </a:ext>
            </a:extLst>
          </p:cNvPr>
          <p:cNvSpPr txBox="1"/>
          <p:nvPr/>
        </p:nvSpPr>
        <p:spPr>
          <a:xfrm>
            <a:off x="5065486" y="1470964"/>
            <a:ext cx="6226628" cy="4493538"/>
          </a:xfrm>
          <a:prstGeom prst="rect">
            <a:avLst/>
          </a:prstGeom>
          <a:noFill/>
        </p:spPr>
        <p:txBody>
          <a:bodyPr wrap="square">
            <a:spAutoFit/>
          </a:bodyPr>
          <a:lstStyle/>
          <a:p>
            <a:pPr algn="justLow" rtl="1">
              <a:buNone/>
              <a:tabLst>
                <a:tab pos="3886200" algn="r"/>
              </a:tabLst>
            </a:pPr>
            <a:r>
              <a:rPr lang="ar-SA" sz="26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 مفهوم التطوير الذاتي</a:t>
            </a:r>
            <a:endParaRPr lang="en-GB"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buNone/>
              <a:tabLst>
                <a:tab pos="3886200" algn="r"/>
              </a:tabLst>
            </a:pPr>
            <a:r>
              <a:rPr lang="ar-SA" sz="26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التطوير الذاتي هو عملية مستمرة يسعى من خلالها الفرد إلى تحسين معارفه، ومهاراته، وقدراته، وسلوكياته، بما يساعده على تحقيق أهدافه الشخصية والمهنية، وزيادة كفاءته في أداء أعماله</a:t>
            </a:r>
            <a:r>
              <a:rPr lang="en-GB" sz="26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buNone/>
              <a:tabLst>
                <a:tab pos="3886200" algn="r"/>
              </a:tabLst>
            </a:pPr>
            <a:r>
              <a:rPr lang="ar-SA" sz="26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يقتصر التطوير الذاتي على حضور الدورات التدريبية، بل يشمل جميع الأنشطة التي تساعد الفرد على النمو، مثل القراءة، والتعلم الإلكتروني، والاستفادة من الخبرات، والتدريب العملي، والتغذية الراجعة، والتقييم الذاتي</a:t>
            </a:r>
            <a:r>
              <a:rPr lang="en-GB" sz="26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buNone/>
              <a:tabLst>
                <a:tab pos="3886200" algn="r"/>
              </a:tabLst>
            </a:pPr>
            <a:r>
              <a:rPr lang="ar-SA" sz="26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ويعد التطوير الذاتي مسؤولية مشتركة بين الموظف والمؤسسة؛ فالمؤسسة توفر فرص التعلم، بينما يتحمل الموظف مسؤولية الاستفادة منها والسعي المستمر لتنمية قدراته</a:t>
            </a:r>
            <a:r>
              <a:rPr lang="en-GB" sz="26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8" name="Picture 7">
            <a:extLst>
              <a:ext uri="{FF2B5EF4-FFF2-40B4-BE49-F238E27FC236}">
                <a16:creationId xmlns:a16="http://schemas.microsoft.com/office/drawing/2014/main" id="{1776E7D4-3ED5-3F12-5E3A-FC4462C10515}"/>
              </a:ext>
            </a:extLst>
          </p:cNvPr>
          <p:cNvPicPr>
            <a:picLocks noChangeAspect="1"/>
          </p:cNvPicPr>
          <p:nvPr/>
        </p:nvPicPr>
        <p:blipFill>
          <a:blip r:embed="rId3">
            <a:clrChange>
              <a:clrFrom>
                <a:srgbClr val="FEFEFE"/>
              </a:clrFrom>
              <a:clrTo>
                <a:srgbClr val="FEFEFE">
                  <a:alpha val="0"/>
                </a:srgbClr>
              </a:clrTo>
            </a:clrChange>
          </a:blip>
          <a:stretch>
            <a:fillRect/>
          </a:stretch>
        </p:blipFill>
        <p:spPr>
          <a:xfrm>
            <a:off x="0" y="3684804"/>
            <a:ext cx="4738879" cy="2697639"/>
          </a:xfrm>
          <a:prstGeom prst="rect">
            <a:avLst/>
          </a:prstGeom>
        </p:spPr>
      </p:pic>
    </p:spTree>
    <p:extLst>
      <p:ext uri="{BB962C8B-B14F-4D97-AF65-F5344CB8AC3E}">
        <p14:creationId xmlns:p14="http://schemas.microsoft.com/office/powerpoint/2010/main" val="1620117119"/>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540DA5-D40D-7EB2-238C-52A8ABC2ADAD}"/>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4A128F55-12CE-9B89-A382-B6F0275318F0}"/>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62</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AF069BB5-2552-FA02-EC07-1F65B8B799E2}"/>
              </a:ext>
            </a:extLst>
          </p:cNvPr>
          <p:cNvPicPr>
            <a:picLocks noChangeAspect="1"/>
          </p:cNvPicPr>
          <p:nvPr/>
        </p:nvPicPr>
        <p:blipFill>
          <a:blip r:embed="rId3"/>
          <a:stretch>
            <a:fillRect/>
          </a:stretch>
        </p:blipFill>
        <p:spPr>
          <a:xfrm>
            <a:off x="-1" y="0"/>
            <a:ext cx="12190435" cy="533400"/>
          </a:xfrm>
          <a:prstGeom prst="rect">
            <a:avLst/>
          </a:prstGeom>
        </p:spPr>
      </p:pic>
      <p:sp>
        <p:nvSpPr>
          <p:cNvPr id="3" name="TextBox 2">
            <a:extLst>
              <a:ext uri="{FF2B5EF4-FFF2-40B4-BE49-F238E27FC236}">
                <a16:creationId xmlns:a16="http://schemas.microsoft.com/office/drawing/2014/main" id="{5BCF7F23-8818-1C80-239B-6220EF02DCE4}"/>
              </a:ext>
            </a:extLst>
          </p:cNvPr>
          <p:cNvSpPr txBox="1"/>
          <p:nvPr/>
        </p:nvSpPr>
        <p:spPr>
          <a:xfrm>
            <a:off x="5217391" y="1119464"/>
            <a:ext cx="6096000" cy="5262979"/>
          </a:xfrm>
          <a:prstGeom prst="rect">
            <a:avLst/>
          </a:prstGeom>
          <a:noFill/>
        </p:spPr>
        <p:txBody>
          <a:bodyPr wrap="square">
            <a:spAutoFit/>
          </a:bodyPr>
          <a:lstStyle/>
          <a:p>
            <a:pPr algn="justLow" rtl="1">
              <a:buNone/>
              <a:tabLst>
                <a:tab pos="3886200" algn="r"/>
              </a:tabLst>
            </a:pPr>
            <a:r>
              <a:rPr lang="ar-SA" sz="28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ثانيًا: مفهوم التعلم المستمر</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التعلم المستمر هو عملية اكتساب المعرفة والمهارات والخبرات بصورة متواصلة طوال الحياة المهنية، بهدف تحسين الأداء، ومواكبة التغيرات، وتعزيز القدرة على التكيف مع متطلبات العمل الحالية والمستقبلية</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p>
          <a:p>
            <a:pPr algn="justLow" rtl="1">
              <a:buNone/>
              <a:tabLst>
                <a:tab pos="3886200" algn="r"/>
              </a:tabLst>
            </a:pP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Low" rtl="1">
              <a:buNone/>
              <a:tabLst>
                <a:tab pos="3886200" algn="r"/>
              </a:tabLst>
            </a:pPr>
            <a:r>
              <a:rPr lang="ar-SA" sz="2800"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ويتميز التعلم المستمر بأنه لا يرتبط بمكان أو زمان محدد، فقد يحدث داخل المؤسسة أو خارجها، من خلال التدريب، أو التعلم الإلكتروني، أو القراءة، أو المشاركة في المؤتمرات، أو تبادل الخبرات مع الآخرين. وتوضح المراجع الحديثة أن التعلم المستمر قد يكون رسميًا، أو اجتماعيًا، أو ذاتيًا، وأن جميع هذه الأساليب تسهم في تطوير الموظف وزيادة كفاءته</a:t>
            </a:r>
            <a:r>
              <a:rPr lang="en-GB" sz="2800"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Picture 5">
            <a:extLst>
              <a:ext uri="{FF2B5EF4-FFF2-40B4-BE49-F238E27FC236}">
                <a16:creationId xmlns:a16="http://schemas.microsoft.com/office/drawing/2014/main" id="{D6205883-95D6-B539-6A63-90AAF7A00CEC}"/>
              </a:ext>
            </a:extLst>
          </p:cNvPr>
          <p:cNvPicPr>
            <a:picLocks noChangeAspect="1"/>
          </p:cNvPicPr>
          <p:nvPr/>
        </p:nvPicPr>
        <p:blipFill>
          <a:blip r:embed="rId4"/>
          <a:stretch>
            <a:fillRect/>
          </a:stretch>
        </p:blipFill>
        <p:spPr>
          <a:xfrm>
            <a:off x="369619" y="3321050"/>
            <a:ext cx="4169270" cy="2857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64231553"/>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93FF0-E77E-DC38-BDD4-B2E0D5492A55}"/>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D89A4D29-D828-1039-2F4C-E19B92CD24C6}"/>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63</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F412D9EF-33AC-E9BA-980B-34052854271D}"/>
              </a:ext>
            </a:extLst>
          </p:cNvPr>
          <p:cNvPicPr>
            <a:picLocks noChangeAspect="1"/>
          </p:cNvPicPr>
          <p:nvPr/>
        </p:nvPicPr>
        <p:blipFill>
          <a:blip r:embed="rId2"/>
          <a:stretch>
            <a:fillRect/>
          </a:stretch>
        </p:blipFill>
        <p:spPr>
          <a:xfrm>
            <a:off x="-1" y="0"/>
            <a:ext cx="12190435" cy="533400"/>
          </a:xfrm>
          <a:prstGeom prst="rect">
            <a:avLst/>
          </a:prstGeom>
        </p:spPr>
      </p:pic>
      <p:pic>
        <p:nvPicPr>
          <p:cNvPr id="3" name="Picture 2">
            <a:extLst>
              <a:ext uri="{FF2B5EF4-FFF2-40B4-BE49-F238E27FC236}">
                <a16:creationId xmlns:a16="http://schemas.microsoft.com/office/drawing/2014/main" id="{661B38CA-1C5B-0C7B-A97A-5E20C5EA87AF}"/>
              </a:ext>
            </a:extLst>
          </p:cNvPr>
          <p:cNvPicPr>
            <a:picLocks noChangeAspect="1"/>
          </p:cNvPicPr>
          <p:nvPr/>
        </p:nvPicPr>
        <p:blipFill>
          <a:blip r:embed="rId3"/>
          <a:stretch>
            <a:fillRect/>
          </a:stretch>
        </p:blipFill>
        <p:spPr>
          <a:xfrm>
            <a:off x="1647798" y="704884"/>
            <a:ext cx="8894835" cy="5864860"/>
          </a:xfrm>
          <a:prstGeom prst="rect">
            <a:avLst/>
          </a:prstGeom>
        </p:spPr>
      </p:pic>
    </p:spTree>
    <p:extLst>
      <p:ext uri="{BB962C8B-B14F-4D97-AF65-F5344CB8AC3E}">
        <p14:creationId xmlns:p14="http://schemas.microsoft.com/office/powerpoint/2010/main" val="4124257635"/>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6CB93-FBD7-2A9A-42F4-64008203FC5C}"/>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57E996B4-082F-15EF-5109-1476921D5EAC}"/>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64</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CE99AC10-228B-69D3-E12B-2C6DF3BA4502}"/>
              </a:ext>
            </a:extLst>
          </p:cNvPr>
          <p:cNvPicPr>
            <a:picLocks noChangeAspect="1"/>
          </p:cNvPicPr>
          <p:nvPr/>
        </p:nvPicPr>
        <p:blipFill>
          <a:blip r:embed="rId3"/>
          <a:stretch>
            <a:fillRect/>
          </a:stretch>
        </p:blipFill>
        <p:spPr>
          <a:xfrm>
            <a:off x="-1" y="0"/>
            <a:ext cx="12190435" cy="533400"/>
          </a:xfrm>
          <a:prstGeom prst="rect">
            <a:avLst/>
          </a:prstGeom>
        </p:spPr>
      </p:pic>
      <p:pic>
        <p:nvPicPr>
          <p:cNvPr id="6" name="Picture 5">
            <a:extLst>
              <a:ext uri="{FF2B5EF4-FFF2-40B4-BE49-F238E27FC236}">
                <a16:creationId xmlns:a16="http://schemas.microsoft.com/office/drawing/2014/main" id="{F8461ACE-2926-359F-8894-3D1739D4C45D}"/>
              </a:ext>
            </a:extLst>
          </p:cNvPr>
          <p:cNvPicPr>
            <a:picLocks noChangeAspect="1"/>
          </p:cNvPicPr>
          <p:nvPr/>
        </p:nvPicPr>
        <p:blipFill>
          <a:blip r:embed="rId4"/>
          <a:stretch>
            <a:fillRect/>
          </a:stretch>
        </p:blipFill>
        <p:spPr>
          <a:xfrm>
            <a:off x="1070813" y="533400"/>
            <a:ext cx="10321576" cy="6179475"/>
          </a:xfrm>
          <a:prstGeom prst="rect">
            <a:avLst/>
          </a:prstGeom>
        </p:spPr>
      </p:pic>
    </p:spTree>
    <p:extLst>
      <p:ext uri="{BB962C8B-B14F-4D97-AF65-F5344CB8AC3E}">
        <p14:creationId xmlns:p14="http://schemas.microsoft.com/office/powerpoint/2010/main" val="3684566653"/>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AEFCD-208A-6639-4327-34F40C3FD24F}"/>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id="{E58FEB2E-B97F-F696-D1A4-80B8E83D984E}"/>
              </a:ext>
            </a:extLst>
          </p:cNvPr>
          <p:cNvSpPr txBox="1"/>
          <p:nvPr/>
        </p:nvSpPr>
        <p:spPr>
          <a:xfrm>
            <a:off x="631218" y="1902282"/>
            <a:ext cx="6478719" cy="469359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algn="r" rtl="1">
              <a:tabLst>
                <a:tab pos="3886200" algn="r"/>
              </a:tabLst>
            </a:pPr>
            <a:r>
              <a:rPr lang="ar-SA" sz="26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الحالة التدريبية</a:t>
            </a:r>
            <a:endParaRPr lang="en-GB" sz="2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algn="r" rtl="1">
              <a:tabLst>
                <a:tab pos="3886200" algn="r"/>
              </a:tabLst>
            </a:pPr>
            <a:r>
              <a:rPr lang="ar-SA" sz="26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أمضت "سارة" خمس سنوات في الوظيفة نفسها، وكانت تؤدي مهامها بكفاءة، لكنها لاحظت أن المؤسسة بدأت تعتمد أنظمة رقمية وتقنيات حديثة لم تكن تمتلك الخبرة الكافية في استخدامها، مما جعلها تشعر بأن فرصها في الترقية قد تتراجع</a:t>
            </a:r>
            <a:r>
              <a:rPr lang="en-GB" sz="26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a:t>
            </a:r>
            <a:endParaRPr lang="en-GB" sz="2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algn="r" rtl="1">
              <a:tabLst>
                <a:tab pos="3886200" algn="r"/>
              </a:tabLst>
            </a:pPr>
            <a:r>
              <a:rPr lang="ar-SA" sz="26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المطلوب من المتدربين</a:t>
            </a:r>
            <a:r>
              <a:rPr lang="en-GB" sz="26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a:t>
            </a:r>
            <a:endParaRPr lang="en-GB" sz="2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tabLst>
                <a:tab pos="457200" algn="l"/>
                <a:tab pos="3886200" algn="r"/>
              </a:tabLst>
            </a:pPr>
            <a:r>
              <a:rPr lang="ar-SA" sz="26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تحديد المهارات التي تحتاج سارة إلى تطويرها</a:t>
            </a:r>
            <a:r>
              <a:rPr lang="en-GB" sz="26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 </a:t>
            </a:r>
            <a:endParaRPr lang="en-GB" sz="2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tabLst>
                <a:tab pos="457200" algn="l"/>
                <a:tab pos="3886200" algn="r"/>
              </a:tabLst>
            </a:pPr>
            <a:r>
              <a:rPr lang="ar-SA" sz="26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اقتراح وسائل مناسبة للتعلم المستمر</a:t>
            </a:r>
            <a:r>
              <a:rPr lang="en-GB" sz="26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 </a:t>
            </a:r>
            <a:endParaRPr lang="en-GB" sz="2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tabLst>
                <a:tab pos="457200" algn="l"/>
                <a:tab pos="3886200" algn="r"/>
              </a:tabLst>
            </a:pPr>
            <a:r>
              <a:rPr lang="ar-SA" sz="26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إعداد خطة تطوير لمدة ستة أشهر</a:t>
            </a:r>
            <a:r>
              <a:rPr lang="en-GB" sz="26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 </a:t>
            </a:r>
            <a:endParaRPr lang="en-GB" sz="2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tabLst>
                <a:tab pos="457200" algn="l"/>
                <a:tab pos="3886200" algn="r"/>
              </a:tabLst>
            </a:pPr>
            <a:r>
              <a:rPr lang="ar-SA" sz="2600" dirty="0">
                <a:solidFill>
                  <a:srgbClr val="000000"/>
                </a:solidFill>
                <a:latin typeface="Times New Roman" panose="02020603050405020304" pitchFamily="18" charset="0"/>
                <a:ea typeface="Times New Roman" panose="02020603050405020304" pitchFamily="18" charset="0"/>
                <a:cs typeface="Sakkal Majalla" panose="02000000000000000000" pitchFamily="2" charset="-78"/>
              </a:rPr>
              <a:t>تحديد مؤشرات يمكن من خلالها قياس نجاح الخطة</a:t>
            </a:r>
            <a:r>
              <a:rPr lang="en-GB" sz="2600" dirty="0">
                <a:solidFill>
                  <a:srgbClr val="000000"/>
                </a:solidFill>
                <a:latin typeface="Sakkal Majalla" panose="02000000000000000000" pitchFamily="2" charset="-78"/>
                <a:ea typeface="Times New Roman" panose="02020603050405020304" pitchFamily="18" charset="0"/>
                <a:cs typeface="Sakkal Majalla" panose="02000000000000000000" pitchFamily="2" charset="-78"/>
              </a:rPr>
              <a:t>. </a:t>
            </a:r>
            <a:endParaRPr lang="en-GB" sz="2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Picture 4">
            <a:extLst>
              <a:ext uri="{FF2B5EF4-FFF2-40B4-BE49-F238E27FC236}">
                <a16:creationId xmlns:a16="http://schemas.microsoft.com/office/drawing/2014/main" id="{69CE0D0A-A15C-9CBC-E846-C1F4C9C141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2214468"/>
            <a:ext cx="4287207" cy="4381407"/>
          </a:xfrm>
          <a:prstGeom prst="rect">
            <a:avLst/>
          </a:prstGeom>
        </p:spPr>
      </p:pic>
      <p:grpSp>
        <p:nvGrpSpPr>
          <p:cNvPr id="6" name="Group 5">
            <a:extLst>
              <a:ext uri="{FF2B5EF4-FFF2-40B4-BE49-F238E27FC236}">
                <a16:creationId xmlns:a16="http://schemas.microsoft.com/office/drawing/2014/main" id="{411B02D3-0334-09F5-777D-EE56C5D1E899}"/>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56052EDF-A35F-17DC-6BAE-23A6253015E0}"/>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7BECC587-698A-C81B-779D-690BEBEF82C4}"/>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nvGrpSpPr>
              <p:cNvPr id="24" name="Group 23">
                <a:extLst>
                  <a:ext uri="{FF2B5EF4-FFF2-40B4-BE49-F238E27FC236}">
                    <a16:creationId xmlns:a16="http://schemas.microsoft.com/office/drawing/2014/main" id="{CF9EE128-19AF-45DC-3D2F-9AEEDA1060FE}"/>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179A2B14-F28B-4AED-D9E0-BED207D6AB5D}"/>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0" name="Arrow: Striped Right 29">
                  <a:extLst>
                    <a:ext uri="{FF2B5EF4-FFF2-40B4-BE49-F238E27FC236}">
                      <a16:creationId xmlns:a16="http://schemas.microsoft.com/office/drawing/2014/main" id="{3DBDAECD-7366-9346-8C31-D4D3A1E9379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1" name="Arrow: Striped Right 30">
                  <a:extLst>
                    <a:ext uri="{FF2B5EF4-FFF2-40B4-BE49-F238E27FC236}">
                      <a16:creationId xmlns:a16="http://schemas.microsoft.com/office/drawing/2014/main" id="{43CE958E-1B92-408D-8AB9-35E0604DDE2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nvGrpSpPr>
              <p:cNvPr id="25" name="Group 24">
                <a:extLst>
                  <a:ext uri="{FF2B5EF4-FFF2-40B4-BE49-F238E27FC236}">
                    <a16:creationId xmlns:a16="http://schemas.microsoft.com/office/drawing/2014/main" id="{FB1662F9-47EC-4B73-869D-2BBC4377FD93}"/>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DF7DFB39-7E53-6F3F-5E8A-02A74F2FA6DD}"/>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7" name="Arrow: Striped Right 26">
                  <a:extLst>
                    <a:ext uri="{FF2B5EF4-FFF2-40B4-BE49-F238E27FC236}">
                      <a16:creationId xmlns:a16="http://schemas.microsoft.com/office/drawing/2014/main" id="{0156979C-B14F-5E66-524A-F7DD1A4038CF}"/>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8" name="Arrow: Striped Right 27">
                  <a:extLst>
                    <a:ext uri="{FF2B5EF4-FFF2-40B4-BE49-F238E27FC236}">
                      <a16:creationId xmlns:a16="http://schemas.microsoft.com/office/drawing/2014/main" id="{37AD0ECB-AA0C-6ED4-E9C9-2F34A1B9A1F7}"/>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sp>
          <p:nvSpPr>
            <p:cNvPr id="20" name="TextBox 19">
              <a:extLst>
                <a:ext uri="{FF2B5EF4-FFF2-40B4-BE49-F238E27FC236}">
                  <a16:creationId xmlns:a16="http://schemas.microsoft.com/office/drawing/2014/main" id="{96382513-AA30-D987-01C4-08B5D697B2AF}"/>
                </a:ext>
              </a:extLst>
            </p:cNvPr>
            <p:cNvSpPr txBox="1"/>
            <p:nvPr/>
          </p:nvSpPr>
          <p:spPr>
            <a:xfrm>
              <a:off x="2779494" y="519096"/>
              <a:ext cx="6633012" cy="800219"/>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4000" b="1" i="0" u="none" strike="noStrike" kern="1200" cap="none" spc="0" normalizeH="0" baseline="0" noProof="0" dirty="0">
                  <a:ln>
                    <a:noFill/>
                  </a:ln>
                  <a:solidFill>
                    <a:srgbClr val="168489"/>
                  </a:solidFill>
                  <a:effectLst/>
                  <a:uLnTx/>
                  <a:uFillTx/>
                  <a:latin typeface="Sakkal Majalla" panose="02000000000000000000" pitchFamily="2" charset="-78"/>
                  <a:ea typeface="Calibri" panose="020F0502020204030204" pitchFamily="34" charset="0"/>
                  <a:cs typeface="Sakkal Majalla" panose="02000000000000000000" pitchFamily="2" charset="-78"/>
                </a:rPr>
                <a:t>تطبيق عملي</a:t>
              </a:r>
            </a:p>
          </p:txBody>
        </p:sp>
      </p:grpSp>
    </p:spTree>
    <p:extLst>
      <p:ext uri="{BB962C8B-B14F-4D97-AF65-F5344CB8AC3E}">
        <p14:creationId xmlns:p14="http://schemas.microsoft.com/office/powerpoint/2010/main" val="30438360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9CB81-9075-577E-AED9-12EA682CE1A8}"/>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FF7BD9CF-92B0-6A4A-636B-61C90D6B01BD}"/>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66</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FDABDBDC-2CBF-C935-4F87-AB71DE2CACC2}"/>
              </a:ext>
            </a:extLst>
          </p:cNvPr>
          <p:cNvPicPr>
            <a:picLocks noChangeAspect="1"/>
          </p:cNvPicPr>
          <p:nvPr/>
        </p:nvPicPr>
        <p:blipFill>
          <a:blip r:embed="rId3"/>
          <a:stretch>
            <a:fillRect/>
          </a:stretch>
        </p:blipFill>
        <p:spPr>
          <a:xfrm>
            <a:off x="-1" y="0"/>
            <a:ext cx="12190435" cy="533400"/>
          </a:xfrm>
          <a:prstGeom prst="rect">
            <a:avLst/>
          </a:prstGeom>
        </p:spPr>
      </p:pic>
      <p:sp>
        <p:nvSpPr>
          <p:cNvPr id="3" name="TextBox 2">
            <a:extLst>
              <a:ext uri="{FF2B5EF4-FFF2-40B4-BE49-F238E27FC236}">
                <a16:creationId xmlns:a16="http://schemas.microsoft.com/office/drawing/2014/main" id="{9C0A02A8-6116-D2F4-A3AB-C6BC056B3555}"/>
              </a:ext>
            </a:extLst>
          </p:cNvPr>
          <p:cNvSpPr txBox="1"/>
          <p:nvPr/>
        </p:nvSpPr>
        <p:spPr>
          <a:xfrm>
            <a:off x="2191657" y="808687"/>
            <a:ext cx="8279906" cy="646331"/>
          </a:xfrm>
          <a:prstGeom prst="rect">
            <a:avLst/>
          </a:prstGeom>
          <a:noFill/>
        </p:spPr>
        <p:txBody>
          <a:bodyPr wrap="square">
            <a:spAutoFit/>
          </a:bodyPr>
          <a:lstStyle/>
          <a:p>
            <a:pPr algn="r" rtl="1"/>
            <a:r>
              <a:rPr lang="ar-SA" sz="3600" b="1" dirty="0">
                <a:solidFill>
                  <a:srgbClr val="009999"/>
                </a:solidFill>
                <a:effectLst/>
                <a:ea typeface="Times New Roman" panose="02020603050405020304" pitchFamily="18" charset="0"/>
                <a:cs typeface="Sakkal Majalla" panose="02000000000000000000" pitchFamily="2" charset="-78"/>
              </a:rPr>
              <a:t>إعداد خطة عمل شخصية للمحافظة على النجاح الوظيفي</a:t>
            </a:r>
            <a:endParaRPr lang="en-GB" sz="3200" dirty="0"/>
          </a:p>
        </p:txBody>
      </p:sp>
      <p:sp>
        <p:nvSpPr>
          <p:cNvPr id="6" name="TextBox 5">
            <a:extLst>
              <a:ext uri="{FF2B5EF4-FFF2-40B4-BE49-F238E27FC236}">
                <a16:creationId xmlns:a16="http://schemas.microsoft.com/office/drawing/2014/main" id="{C07B17E4-3468-D2A6-6A37-BFDFE1BBD521}"/>
              </a:ext>
            </a:extLst>
          </p:cNvPr>
          <p:cNvSpPr txBox="1"/>
          <p:nvPr/>
        </p:nvSpPr>
        <p:spPr>
          <a:xfrm>
            <a:off x="5820229" y="2257410"/>
            <a:ext cx="5904150" cy="3773341"/>
          </a:xfrm>
          <a:prstGeom prst="rect">
            <a:avLst/>
          </a:prstGeom>
          <a:noFill/>
        </p:spPr>
        <p:txBody>
          <a:bodyPr wrap="square">
            <a:spAutoFit/>
          </a:bodyPr>
          <a:lstStyle/>
          <a:p>
            <a:pPr algn="r" rtl="1">
              <a:lnSpc>
                <a:spcPct val="115000"/>
              </a:lnSpc>
              <a:buNone/>
              <a:tabLst>
                <a:tab pos="3886200" algn="r"/>
              </a:tabLst>
            </a:pPr>
            <a:r>
              <a:rPr lang="ar-SA" sz="26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خطوات إعداد خطة العمل الشخصية</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600" b="1" dirty="0">
                <a:solidFill>
                  <a:schemeClr val="accent5">
                    <a:lumMod val="75000"/>
                  </a:schemeClr>
                </a:solidFill>
                <a:effectLst/>
                <a:latin typeface="Times New Roman" panose="02020603050405020304" pitchFamily="18" charset="0"/>
                <a:ea typeface="Times New Roman" panose="02020603050405020304" pitchFamily="18" charset="0"/>
                <a:cs typeface="Sakkal Majalla" panose="02000000000000000000" pitchFamily="2" charset="-78"/>
              </a:rPr>
              <a:t>الخطوة الأولى: تقييم الوضع الحالي</a:t>
            </a:r>
            <a:endParaRPr lang="en-GB" sz="2600" b="1" dirty="0">
              <a:solidFill>
                <a:schemeClr val="accent5">
                  <a:lumMod val="75000"/>
                </a:schemeClr>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يبدأ الموظف بتقييم أدائه الحالي والإجابة عن الأسئلة الآتية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أبرز نقاط القوة التي أمتلكها؟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المهارات التي أحتاج إلى تطويرها؟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أبرز الإنجازات التي حققتها؟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التحديات التي أواجهها؟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الفرص المتاحة لتطوير مسيرتي المهنية؟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 name="TextBox 7">
            <a:extLst>
              <a:ext uri="{FF2B5EF4-FFF2-40B4-BE49-F238E27FC236}">
                <a16:creationId xmlns:a16="http://schemas.microsoft.com/office/drawing/2014/main" id="{83AA21CA-BC06-2341-1C57-26D02C71806C}"/>
              </a:ext>
            </a:extLst>
          </p:cNvPr>
          <p:cNvSpPr txBox="1"/>
          <p:nvPr/>
        </p:nvSpPr>
        <p:spPr>
          <a:xfrm>
            <a:off x="467621" y="2025563"/>
            <a:ext cx="4960722" cy="4693593"/>
          </a:xfrm>
          <a:prstGeom prst="rect">
            <a:avLst/>
          </a:prstGeom>
          <a:noFill/>
        </p:spPr>
        <p:txBody>
          <a:bodyPr wrap="square">
            <a:spAutoFit/>
          </a:bodyPr>
          <a:lstStyle/>
          <a:p>
            <a:pPr algn="r" rtl="1">
              <a:lnSpc>
                <a:spcPct val="115000"/>
              </a:lnSpc>
              <a:buNone/>
              <a:tabLst>
                <a:tab pos="3886200" algn="r"/>
              </a:tabLst>
            </a:pPr>
            <a:r>
              <a:rPr lang="ar-SA" sz="2600" b="1" dirty="0">
                <a:solidFill>
                  <a:schemeClr val="accent5">
                    <a:lumMod val="75000"/>
                  </a:schemeClr>
                </a:solidFill>
                <a:effectLst/>
                <a:latin typeface="Times New Roman" panose="02020603050405020304" pitchFamily="18" charset="0"/>
                <a:ea typeface="Times New Roman" panose="02020603050405020304" pitchFamily="18" charset="0"/>
                <a:cs typeface="Sakkal Majalla" panose="02000000000000000000" pitchFamily="2" charset="-78"/>
              </a:rPr>
              <a:t>الخطوة الثانية: تحديد الأهداف</a:t>
            </a:r>
            <a:endParaRPr lang="en-GB" sz="2600" b="1" dirty="0">
              <a:solidFill>
                <a:schemeClr val="accent5">
                  <a:lumMod val="75000"/>
                </a:schemeClr>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يقوم الموظف بتحديد أهداف واضحة وقابلة للقياس، مثل</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تحسين مهارات التواصل</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رفع مستوى إدارة الوقت</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الحصول على شهادة مهنية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تطوير مهارات القيادة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تحسين جودة الأداء</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زيادة الإنتاجية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المشاركة في مشروع تطويري داخل المؤسسة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768243834"/>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C30D5-C91E-82B1-94B7-53BB62E64BC8}"/>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989E6A16-0D79-D761-5590-8299A8AFF38E}"/>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67</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BF928391-4665-1537-3F22-81141002E575}"/>
              </a:ext>
            </a:extLst>
          </p:cNvPr>
          <p:cNvPicPr>
            <a:picLocks noChangeAspect="1"/>
          </p:cNvPicPr>
          <p:nvPr/>
        </p:nvPicPr>
        <p:blipFill>
          <a:blip r:embed="rId2"/>
          <a:stretch>
            <a:fillRect/>
          </a:stretch>
        </p:blipFill>
        <p:spPr>
          <a:xfrm>
            <a:off x="-1" y="0"/>
            <a:ext cx="12190435" cy="533400"/>
          </a:xfrm>
          <a:prstGeom prst="rect">
            <a:avLst/>
          </a:prstGeom>
        </p:spPr>
      </p:pic>
      <p:sp>
        <p:nvSpPr>
          <p:cNvPr id="3" name="TextBox 2">
            <a:extLst>
              <a:ext uri="{FF2B5EF4-FFF2-40B4-BE49-F238E27FC236}">
                <a16:creationId xmlns:a16="http://schemas.microsoft.com/office/drawing/2014/main" id="{9D7B96E1-78F0-8F3E-BFDF-A9B416AC5FE4}"/>
              </a:ext>
            </a:extLst>
          </p:cNvPr>
          <p:cNvSpPr txBox="1"/>
          <p:nvPr/>
        </p:nvSpPr>
        <p:spPr>
          <a:xfrm>
            <a:off x="6092052" y="1296220"/>
            <a:ext cx="5678250" cy="4693593"/>
          </a:xfrm>
          <a:prstGeom prst="rect">
            <a:avLst/>
          </a:prstGeom>
          <a:noFill/>
        </p:spPr>
        <p:txBody>
          <a:bodyPr wrap="square">
            <a:spAutoFit/>
          </a:bodyPr>
          <a:lstStyle/>
          <a:p>
            <a:pPr algn="r" rtl="1">
              <a:lnSpc>
                <a:spcPct val="115000"/>
              </a:lnSpc>
              <a:buNone/>
              <a:tabLst>
                <a:tab pos="3886200" algn="r"/>
              </a:tabLst>
            </a:pPr>
            <a:r>
              <a:rPr lang="ar-SA" sz="2600" b="1" dirty="0">
                <a:solidFill>
                  <a:schemeClr val="accent5">
                    <a:lumMod val="75000"/>
                  </a:schemeClr>
                </a:solidFill>
                <a:effectLst/>
                <a:latin typeface="Times New Roman" panose="02020603050405020304" pitchFamily="18" charset="0"/>
                <a:ea typeface="Times New Roman" panose="02020603050405020304" pitchFamily="18" charset="0"/>
                <a:cs typeface="Sakkal Majalla" panose="02000000000000000000" pitchFamily="2" charset="-78"/>
              </a:rPr>
              <a:t>الخطوة الثالثة: تحديد الإجراءات التنفيذية</a:t>
            </a:r>
            <a:endParaRPr lang="en-GB" sz="2600" b="1" dirty="0">
              <a:solidFill>
                <a:schemeClr val="accent5">
                  <a:lumMod val="75000"/>
                </a:schemeClr>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تحديد الأهداف، يضع الموظف خطوات عملية لتنفيذها، مثل</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حضور دورة تدريبية متخصصة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قراءة كتاب مهني كل شهر</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المشاركة في ورش العمل</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طلب التغذية الراجعة من المدير</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ممارسة المهارة الجديدة في العمل</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متابعة المستجدات في مجال التخصص</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المشاركة في فرق العمل والمبادرات التطويرية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TextBox 5">
            <a:extLst>
              <a:ext uri="{FF2B5EF4-FFF2-40B4-BE49-F238E27FC236}">
                <a16:creationId xmlns:a16="http://schemas.microsoft.com/office/drawing/2014/main" id="{D9386FA3-5A81-0B2E-2CA3-3ADA11B6D2DA}"/>
              </a:ext>
            </a:extLst>
          </p:cNvPr>
          <p:cNvSpPr txBox="1"/>
          <p:nvPr/>
        </p:nvSpPr>
        <p:spPr>
          <a:xfrm>
            <a:off x="1103086" y="1312266"/>
            <a:ext cx="4122057" cy="4233467"/>
          </a:xfrm>
          <a:prstGeom prst="rect">
            <a:avLst/>
          </a:prstGeom>
          <a:noFill/>
        </p:spPr>
        <p:txBody>
          <a:bodyPr wrap="square">
            <a:spAutoFit/>
          </a:bodyPr>
          <a:lstStyle/>
          <a:p>
            <a:pPr algn="r" rtl="1">
              <a:lnSpc>
                <a:spcPct val="115000"/>
              </a:lnSpc>
              <a:buNone/>
              <a:tabLst>
                <a:tab pos="3886200" algn="r"/>
              </a:tabLst>
            </a:pPr>
            <a:r>
              <a:rPr lang="ar-SA" sz="2600" b="1" dirty="0">
                <a:solidFill>
                  <a:schemeClr val="accent5">
                    <a:lumMod val="75000"/>
                  </a:schemeClr>
                </a:solidFill>
                <a:effectLst/>
                <a:latin typeface="Times New Roman" panose="02020603050405020304" pitchFamily="18" charset="0"/>
                <a:ea typeface="Times New Roman" panose="02020603050405020304" pitchFamily="18" charset="0"/>
                <a:cs typeface="Sakkal Majalla" panose="02000000000000000000" pitchFamily="2" charset="-78"/>
              </a:rPr>
              <a:t>الخطوة الرابعة: تحديد الموارد المطلوبة</a:t>
            </a:r>
            <a:endParaRPr lang="en-GB" sz="2600" b="1" dirty="0">
              <a:solidFill>
                <a:schemeClr val="accent5">
                  <a:lumMod val="75000"/>
                </a:schemeClr>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قد تشمل الموارد</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البرامج التدريبية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المنصات التعليمية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الكتب والمراجع</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المدرب أو المرشد المهني</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الدعم الإداري</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الوقت المخصص للتعلم</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الأدوات التقنية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741705084"/>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59096-0270-93CE-E710-C48E4C1C024B}"/>
            </a:ext>
          </a:extLst>
        </p:cNvPr>
        <p:cNvGrpSpPr/>
        <p:nvPr/>
      </p:nvGrpSpPr>
      <p:grpSpPr>
        <a:xfrm>
          <a:off x="0" y="0"/>
          <a:ext cx="0" cy="0"/>
          <a:chOff x="0" y="0"/>
          <a:chExt cx="0" cy="0"/>
        </a:xfrm>
      </p:grpSpPr>
      <p:sp>
        <p:nvSpPr>
          <p:cNvPr id="334" name="رقم الشريحة">
            <a:extLst>
              <a:ext uri="{FF2B5EF4-FFF2-40B4-BE49-F238E27FC236}">
                <a16:creationId xmlns:a16="http://schemas.microsoft.com/office/drawing/2014/main" id="{7FB39275-4915-021F-E65A-025E8ACD7E37}"/>
              </a:ext>
            </a:extLst>
          </p:cNvPr>
          <p:cNvSpPr txBox="1">
            <a:spLocks noGrp="1"/>
          </p:cNvSpPr>
          <p:nvPr>
            <p:ph type="sldNum" sz="quarter" idx="2"/>
          </p:nvPr>
        </p:nvSpPr>
        <p:spPr>
          <a:xfrm>
            <a:off x="11603677" y="6382443"/>
            <a:ext cx="120702" cy="1873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1219169" rtl="1" hangingPunct="0">
              <a:lnSpc>
                <a:spcPct val="90000"/>
              </a:lnSpc>
              <a:spcBef>
                <a:spcPts val="2250"/>
              </a:spcBef>
            </a:pPr>
            <a:fld id="{86CB4B4D-7CA3-9044-876B-883B54F8677D}" type="slidenum">
              <a:rPr kern="0">
                <a:solidFill>
                  <a:prstClr val="black">
                    <a:tint val="75000"/>
                  </a:prstClr>
                </a:solidFill>
                <a:latin typeface="Calibri" panose="020F0502020204030204"/>
                <a:sym typeface="Helvetica Neue"/>
              </a:rPr>
              <a:pPr defTabSz="1219169" rtl="1" hangingPunct="0">
                <a:lnSpc>
                  <a:spcPct val="90000"/>
                </a:lnSpc>
                <a:spcBef>
                  <a:spcPts val="2250"/>
                </a:spcBef>
              </a:pPr>
              <a:t>68</a:t>
            </a:fld>
            <a:endParaRPr kern="0">
              <a:solidFill>
                <a:prstClr val="black">
                  <a:tint val="75000"/>
                </a:prstClr>
              </a:solidFill>
              <a:latin typeface="Calibri" panose="020F0502020204030204"/>
              <a:sym typeface="Helvetica Neue"/>
            </a:endParaRPr>
          </a:p>
        </p:txBody>
      </p:sp>
      <p:pic>
        <p:nvPicPr>
          <p:cNvPr id="5" name="Picture 4">
            <a:extLst>
              <a:ext uri="{FF2B5EF4-FFF2-40B4-BE49-F238E27FC236}">
                <a16:creationId xmlns:a16="http://schemas.microsoft.com/office/drawing/2014/main" id="{C1F8F265-2007-D08A-6BF3-6D64B3508CF2}"/>
              </a:ext>
            </a:extLst>
          </p:cNvPr>
          <p:cNvPicPr>
            <a:picLocks noChangeAspect="1"/>
          </p:cNvPicPr>
          <p:nvPr/>
        </p:nvPicPr>
        <p:blipFill>
          <a:blip r:embed="rId3"/>
          <a:stretch>
            <a:fillRect/>
          </a:stretch>
        </p:blipFill>
        <p:spPr>
          <a:xfrm>
            <a:off x="-1" y="0"/>
            <a:ext cx="12190435" cy="533400"/>
          </a:xfrm>
          <a:prstGeom prst="rect">
            <a:avLst/>
          </a:prstGeom>
        </p:spPr>
      </p:pic>
      <p:sp>
        <p:nvSpPr>
          <p:cNvPr id="4" name="TextBox 3">
            <a:extLst>
              <a:ext uri="{FF2B5EF4-FFF2-40B4-BE49-F238E27FC236}">
                <a16:creationId xmlns:a16="http://schemas.microsoft.com/office/drawing/2014/main" id="{391F1EDC-1DA7-423B-E2D3-4BBFDDF2E17B}"/>
              </a:ext>
            </a:extLst>
          </p:cNvPr>
          <p:cNvSpPr txBox="1"/>
          <p:nvPr/>
        </p:nvSpPr>
        <p:spPr>
          <a:xfrm>
            <a:off x="6096001" y="1632912"/>
            <a:ext cx="5348020" cy="3560975"/>
          </a:xfrm>
          <a:prstGeom prst="rect">
            <a:avLst/>
          </a:prstGeom>
          <a:noFill/>
        </p:spPr>
        <p:txBody>
          <a:bodyPr wrap="square">
            <a:spAutoFit/>
          </a:bodyPr>
          <a:lstStyle/>
          <a:p>
            <a:pPr algn="r" rtl="1">
              <a:lnSpc>
                <a:spcPct val="115000"/>
              </a:lnSpc>
              <a:buNone/>
              <a:tabLst>
                <a:tab pos="3886200" algn="r"/>
              </a:tabLst>
            </a:pPr>
            <a:r>
              <a:rPr lang="ar-SA" sz="2800" b="1" dirty="0">
                <a:solidFill>
                  <a:schemeClr val="accent5">
                    <a:lumMod val="75000"/>
                  </a:schemeClr>
                </a:solidFill>
                <a:effectLst/>
                <a:latin typeface="Times New Roman" panose="02020603050405020304" pitchFamily="18" charset="0"/>
                <a:ea typeface="Times New Roman" panose="02020603050405020304" pitchFamily="18" charset="0"/>
                <a:cs typeface="Sakkal Majalla" panose="02000000000000000000" pitchFamily="2" charset="-78"/>
              </a:rPr>
              <a:t>الخطوة الخامسة: تحديد الجدول الزمني</a:t>
            </a:r>
            <a:endParaRPr lang="en-GB" sz="2800" b="1" dirty="0">
              <a:solidFill>
                <a:schemeClr val="accent5">
                  <a:lumMod val="75000"/>
                </a:schemeClr>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يحدد الموظف إطارًا زمنيًا لكل هدف، مثل</a:t>
            </a:r>
            <a:r>
              <a:rPr lang="en-GB" sz="28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أهداف أسبوعية</a:t>
            </a:r>
            <a:r>
              <a:rPr lang="en-GB" sz="28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أهداف شهرية</a:t>
            </a:r>
            <a:r>
              <a:rPr lang="en-GB" sz="28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أهداف ربع سنوية</a:t>
            </a:r>
            <a:r>
              <a:rPr lang="en-GB" sz="28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8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أهداف سنوية</a:t>
            </a:r>
            <a:r>
              <a:rPr lang="en-GB" sz="28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GB"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8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ويساعد ذلك على متابعة الإنجاز ومنع تأجيل المهام</a:t>
            </a:r>
            <a:r>
              <a:rPr lang="en-GB" sz="28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 name="TextBox 7">
            <a:extLst>
              <a:ext uri="{FF2B5EF4-FFF2-40B4-BE49-F238E27FC236}">
                <a16:creationId xmlns:a16="http://schemas.microsoft.com/office/drawing/2014/main" id="{1B2BCC43-C6F0-088D-8FC2-4EF9C4DA2AB0}"/>
              </a:ext>
            </a:extLst>
          </p:cNvPr>
          <p:cNvSpPr txBox="1"/>
          <p:nvPr/>
        </p:nvSpPr>
        <p:spPr>
          <a:xfrm>
            <a:off x="551542" y="1632912"/>
            <a:ext cx="4513943" cy="3313215"/>
          </a:xfrm>
          <a:prstGeom prst="rect">
            <a:avLst/>
          </a:prstGeom>
          <a:noFill/>
        </p:spPr>
        <p:txBody>
          <a:bodyPr wrap="square">
            <a:spAutoFit/>
          </a:bodyPr>
          <a:lstStyle/>
          <a:p>
            <a:pPr algn="r" rtl="1">
              <a:lnSpc>
                <a:spcPct val="115000"/>
              </a:lnSpc>
              <a:buNone/>
              <a:tabLst>
                <a:tab pos="3886200" algn="r"/>
              </a:tabLst>
            </a:pPr>
            <a:r>
              <a:rPr lang="ar-SA" sz="2600" b="1" dirty="0">
                <a:solidFill>
                  <a:schemeClr val="accent5">
                    <a:lumMod val="75000"/>
                  </a:schemeClr>
                </a:solidFill>
                <a:effectLst/>
                <a:latin typeface="Times New Roman" panose="02020603050405020304" pitchFamily="18" charset="0"/>
                <a:ea typeface="Times New Roman" panose="02020603050405020304" pitchFamily="18" charset="0"/>
                <a:cs typeface="Sakkal Majalla" panose="02000000000000000000" pitchFamily="2" charset="-78"/>
              </a:rPr>
              <a:t>الخطوة السادسة: متابعة التنفيذ والتقييم</a:t>
            </a:r>
            <a:endParaRPr lang="en-GB" sz="2600" b="1" dirty="0">
              <a:solidFill>
                <a:schemeClr val="accent5">
                  <a:lumMod val="75000"/>
                </a:schemeClr>
              </a:solidFill>
              <a:effectLst/>
              <a:latin typeface="Times New Roman" panose="02020603050405020304" pitchFamily="18" charset="0"/>
              <a:ea typeface="Calibri" panose="020F0502020204030204" pitchFamily="34" charset="0"/>
              <a:cs typeface="Sakkal Majalla" panose="02000000000000000000" pitchFamily="2" charset="-78"/>
            </a:endParaRPr>
          </a:p>
          <a:p>
            <a:pPr algn="r" rtl="1">
              <a:lnSpc>
                <a:spcPct val="115000"/>
              </a:lnSpc>
              <a:buNone/>
              <a:tabLst>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يقوم الموظف بمراجعة خطته بصورة دورية للإجابة عن الأسئلة التالية</a:t>
            </a:r>
            <a:r>
              <a:rPr lang="en-GB" sz="26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الذي تم إنجازه؟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الصعوبات التي واجهتني؟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أحتاج إلى تعديل الخطة؟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lvl="0" indent="-342900" algn="r" rtl="1">
              <a:lnSpc>
                <a:spcPct val="115000"/>
              </a:lnSpc>
              <a:buSzPts val="1000"/>
              <a:buFont typeface="Symbol" panose="05050102010706020507" pitchFamily="18" charset="2"/>
              <a:buChar char=""/>
              <a:tabLst>
                <a:tab pos="457200" algn="l"/>
                <a:tab pos="3886200" algn="r"/>
              </a:tabLst>
            </a:pPr>
            <a:r>
              <a:rPr lang="ar-SA" sz="26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الخطوات القادمة؟ </a:t>
            </a:r>
            <a:endParaRPr lang="en-GB" sz="26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890762032"/>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
          <p:cNvGrpSpPr/>
          <p:nvPr/>
        </p:nvGrpSpPr>
        <p:grpSpPr>
          <a:xfrm>
            <a:off x="4347450" y="1871066"/>
            <a:ext cx="6857363" cy="3511751"/>
            <a:chOff x="4347449" y="1871065"/>
            <a:chExt cx="6857363" cy="3511751"/>
          </a:xfrm>
        </p:grpSpPr>
        <p:sp>
          <p:nvSpPr>
            <p:cNvPr id="17" name="TextBox 16">
              <a:extLst>
                <a:ext uri="{FF2B5EF4-FFF2-40B4-BE49-F238E27FC236}">
                  <a16:creationId xmlns:a16="http://schemas.microsoft.com/office/drawing/2014/main" id="{CFD6C242-1C94-4741-92E2-B1FF8B7CEC0D}"/>
                </a:ext>
              </a:extLst>
            </p:cNvPr>
            <p:cNvSpPr txBox="1"/>
            <p:nvPr/>
          </p:nvSpPr>
          <p:spPr>
            <a:xfrm>
              <a:off x="9175547" y="1871065"/>
              <a:ext cx="1787670" cy="646331"/>
            </a:xfrm>
            <a:prstGeom prst="rect">
              <a:avLst/>
            </a:prstGeom>
            <a:noFill/>
          </p:spPr>
          <p:txBody>
            <a:bodyPr wrap="none" rtlCol="0">
              <a:spAutoFit/>
            </a:bodyPr>
            <a:lstStyle/>
            <a:p>
              <a:pPr algn="r" rtl="1">
                <a:defRPr/>
              </a:pPr>
              <a:r>
                <a:rPr lang="ar-SY" sz="3600" b="1" dirty="0">
                  <a:solidFill>
                    <a:srgbClr val="1890A1">
                      <a:lumMod val="75000"/>
                    </a:srgbClr>
                  </a:solidFill>
                  <a:latin typeface="Sakkal Majalla" panose="02000000000000000000" pitchFamily="2" charset="-78"/>
                  <a:cs typeface="Sakkal Majalla" panose="02000000000000000000" pitchFamily="2" charset="-78"/>
                </a:rPr>
                <a:t>شكر وتقدير</a:t>
              </a:r>
              <a:endParaRPr lang="en-US" sz="3600" b="1" dirty="0">
                <a:solidFill>
                  <a:srgbClr val="1890A1">
                    <a:lumMod val="75000"/>
                  </a:srgbClr>
                </a:solidFill>
                <a:latin typeface="Sakkal Majalla" panose="02000000000000000000" pitchFamily="2" charset="-78"/>
                <a:cs typeface="Sakkal Majalla" panose="02000000000000000000" pitchFamily="2" charset="-78"/>
              </a:endParaRPr>
            </a:p>
          </p:txBody>
        </p:sp>
        <p:sp>
          <p:nvSpPr>
            <p:cNvPr id="19" name="TextBox 18">
              <a:extLst>
                <a:ext uri="{FF2B5EF4-FFF2-40B4-BE49-F238E27FC236}">
                  <a16:creationId xmlns:a16="http://schemas.microsoft.com/office/drawing/2014/main" id="{28C76E9F-567B-4235-911C-0566D6AA21A0}"/>
                </a:ext>
              </a:extLst>
            </p:cNvPr>
            <p:cNvSpPr txBox="1"/>
            <p:nvPr/>
          </p:nvSpPr>
          <p:spPr>
            <a:xfrm>
              <a:off x="4347449" y="3092945"/>
              <a:ext cx="6857363" cy="1323439"/>
            </a:xfrm>
            <a:prstGeom prst="rect">
              <a:avLst/>
            </a:prstGeom>
            <a:noFill/>
          </p:spPr>
          <p:txBody>
            <a:bodyPr wrap="square" rtlCol="0">
              <a:spAutoFit/>
            </a:bodyPr>
            <a:lstStyle/>
            <a:p>
              <a:pPr algn="justLow" rtl="1">
                <a:defRPr/>
              </a:pPr>
              <a:r>
                <a:rPr lang="ar-SY" sz="2000" b="1" dirty="0">
                  <a:solidFill>
                    <a:prstClr val="black">
                      <a:lumMod val="85000"/>
                      <a:lumOff val="15000"/>
                    </a:prstClr>
                  </a:solidFill>
                  <a:latin typeface="Sakkal Majalla" panose="02000000000000000000" pitchFamily="2" charset="-78"/>
                  <a:cs typeface="Sakkal Majalla" panose="02000000000000000000" pitchFamily="2" charset="-78"/>
                </a:rPr>
                <a:t>الحمد لله الذي وفقني لجمع هذه المادة العلمية .</a:t>
              </a:r>
              <a:br>
                <a:rPr lang="ar-SY" sz="2000" b="1" dirty="0">
                  <a:solidFill>
                    <a:prstClr val="black">
                      <a:lumMod val="85000"/>
                      <a:lumOff val="15000"/>
                    </a:prstClr>
                  </a:solidFill>
                  <a:latin typeface="Sakkal Majalla" panose="02000000000000000000" pitchFamily="2" charset="-78"/>
                  <a:cs typeface="Sakkal Majalla" panose="02000000000000000000" pitchFamily="2" charset="-78"/>
                </a:rPr>
              </a:br>
              <a:r>
                <a:rPr lang="ar-SY" sz="2000" b="1" dirty="0">
                  <a:solidFill>
                    <a:prstClr val="black">
                      <a:lumMod val="85000"/>
                      <a:lumOff val="15000"/>
                    </a:prstClr>
                  </a:solidFill>
                  <a:latin typeface="Sakkal Majalla" panose="02000000000000000000" pitchFamily="2" charset="-78"/>
                  <a:cs typeface="Sakkal Majalla" panose="02000000000000000000" pitchFamily="2" charset="-78"/>
                </a:rPr>
                <a:t>وكل التقدير والاحترام لكافة المراجع والأبحاث التي تم الاسترشاد بها وتعتبر مِحوراً أساسياً للمعارف والمعلومات التي اكتسبها المتدربين في هذا البرنامج وأيضا كل التقدير والاحترام لمن ساهم في نجاح هذا البرنامج .</a:t>
              </a:r>
              <a:endParaRPr lang="en-US" sz="2000" b="1" dirty="0">
                <a:solidFill>
                  <a:prstClr val="black">
                    <a:lumMod val="85000"/>
                    <a:lumOff val="15000"/>
                  </a:prstClr>
                </a:solidFill>
                <a:latin typeface="Sakkal Majalla" panose="02000000000000000000" pitchFamily="2" charset="-78"/>
                <a:cs typeface="Sakkal Majalla" panose="02000000000000000000" pitchFamily="2" charset="-78"/>
              </a:endParaRPr>
            </a:p>
          </p:txBody>
        </p:sp>
        <p:sp>
          <p:nvSpPr>
            <p:cNvPr id="20" name="TextBox 18">
              <a:extLst>
                <a:ext uri="{FF2B5EF4-FFF2-40B4-BE49-F238E27FC236}">
                  <a16:creationId xmlns:a16="http://schemas.microsoft.com/office/drawing/2014/main" id="{28C76E9F-567B-4235-911C-0566D6AA21A0}"/>
                </a:ext>
              </a:extLst>
            </p:cNvPr>
            <p:cNvSpPr txBox="1"/>
            <p:nvPr/>
          </p:nvSpPr>
          <p:spPr>
            <a:xfrm>
              <a:off x="7144831" y="4921151"/>
              <a:ext cx="2550698" cy="461665"/>
            </a:xfrm>
            <a:prstGeom prst="rect">
              <a:avLst/>
            </a:prstGeom>
            <a:noFill/>
          </p:spPr>
          <p:txBody>
            <a:bodyPr wrap="none" rtlCol="0">
              <a:spAutoFit/>
            </a:bodyPr>
            <a:lstStyle/>
            <a:p>
              <a:pPr algn="r" rtl="1">
                <a:defRPr/>
              </a:pPr>
              <a:r>
                <a:rPr lang="ar-SY" sz="2400" b="1" dirty="0">
                  <a:solidFill>
                    <a:srgbClr val="03478B"/>
                  </a:solidFill>
                  <a:latin typeface="Sakkal Majalla" panose="02000000000000000000" pitchFamily="2" charset="-78"/>
                  <a:cs typeface="Sakkal Majalla" panose="02000000000000000000" pitchFamily="2" charset="-78"/>
                </a:rPr>
                <a:t>وفقنا الله دوماً لما فيه الخير</a:t>
              </a:r>
              <a:endParaRPr lang="en-US" sz="2400" b="1" dirty="0">
                <a:solidFill>
                  <a:srgbClr val="03478B"/>
                </a:solidFill>
                <a:latin typeface="Sakkal Majalla" panose="02000000000000000000" pitchFamily="2" charset="-78"/>
                <a:cs typeface="Sakkal Majalla" panose="02000000000000000000" pitchFamily="2" charset="-78"/>
              </a:endParaRPr>
            </a:p>
          </p:txBody>
        </p:sp>
      </p:grpSp>
      <p:cxnSp>
        <p:nvCxnSpPr>
          <p:cNvPr id="12" name="Straight Connector 11"/>
          <p:cNvCxnSpPr/>
          <p:nvPr/>
        </p:nvCxnSpPr>
        <p:spPr>
          <a:xfrm flipH="1">
            <a:off x="0" y="105508"/>
            <a:ext cx="12192000" cy="0"/>
          </a:xfrm>
          <a:prstGeom prst="line">
            <a:avLst/>
          </a:prstGeom>
          <a:ln w="215900">
            <a:solidFill>
              <a:srgbClr val="002060"/>
            </a:solidFill>
          </a:ln>
        </p:spPr>
        <p:style>
          <a:lnRef idx="3">
            <a:schemeClr val="dk1"/>
          </a:lnRef>
          <a:fillRef idx="0">
            <a:schemeClr val="dk1"/>
          </a:fillRef>
          <a:effectRef idx="2">
            <a:schemeClr val="dk1"/>
          </a:effectRef>
          <a:fontRef idx="minor">
            <a:schemeClr val="tx1"/>
          </a:fontRef>
        </p:style>
      </p:cxnSp>
      <p:pic>
        <p:nvPicPr>
          <p:cNvPr id="5" name="Picture 4"/>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03384" y="520768"/>
            <a:ext cx="4085492" cy="4085492"/>
          </a:xfrm>
          <a:prstGeom prst="rect">
            <a:avLst/>
          </a:prstGeom>
        </p:spPr>
      </p:pic>
      <p:grpSp>
        <p:nvGrpSpPr>
          <p:cNvPr id="15" name="Group 14"/>
          <p:cNvGrpSpPr/>
          <p:nvPr/>
        </p:nvGrpSpPr>
        <p:grpSpPr>
          <a:xfrm>
            <a:off x="4029478" y="6537902"/>
            <a:ext cx="8162522" cy="45719"/>
            <a:chOff x="4029478" y="6537901"/>
            <a:chExt cx="8162522" cy="45719"/>
          </a:xfrm>
        </p:grpSpPr>
        <p:sp>
          <p:nvSpPr>
            <p:cNvPr id="16" name="Rectangle 15"/>
            <p:cNvSpPr/>
            <p:nvPr/>
          </p:nvSpPr>
          <p:spPr>
            <a:xfrm>
              <a:off x="5157216" y="6537901"/>
              <a:ext cx="7034784"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dirty="0">
                <a:solidFill>
                  <a:prstClr val="white"/>
                </a:solidFill>
                <a:latin typeface="Roboto"/>
              </a:endParaRPr>
            </a:p>
          </p:txBody>
        </p:sp>
        <p:sp>
          <p:nvSpPr>
            <p:cNvPr id="18" name="Rectangle 17"/>
            <p:cNvSpPr/>
            <p:nvPr/>
          </p:nvSpPr>
          <p:spPr>
            <a:xfrm>
              <a:off x="4029478" y="6537901"/>
              <a:ext cx="1127738" cy="45719"/>
            </a:xfrm>
            <a:prstGeom prst="rect">
              <a:avLst/>
            </a:prstGeom>
            <a:solidFill>
              <a:srgbClr val="1673A3"/>
            </a:solidFill>
            <a:ln>
              <a:solidFill>
                <a:srgbClr val="167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dirty="0">
                <a:solidFill>
                  <a:prstClr val="white"/>
                </a:solidFill>
                <a:latin typeface="Roboto"/>
              </a:endParaRPr>
            </a:p>
          </p:txBody>
        </p:sp>
      </p:grpSp>
    </p:spTree>
    <p:extLst>
      <p:ext uri="{BB962C8B-B14F-4D97-AF65-F5344CB8AC3E}">
        <p14:creationId xmlns:p14="http://schemas.microsoft.com/office/powerpoint/2010/main" val="134831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 calcmode="lin" valueType="num">
                                      <p:cBhvr>
                                        <p:cTn id="9" dur="1500" fill="hold"/>
                                        <p:tgtEl>
                                          <p:spTgt spid="2"/>
                                        </p:tgtEl>
                                        <p:attrNameLst>
                                          <p:attrName>style.rotation</p:attrName>
                                        </p:attrNameLst>
                                      </p:cBhvr>
                                      <p:tavLst>
                                        <p:tav tm="0">
                                          <p:val>
                                            <p:fltVal val="90"/>
                                          </p:val>
                                        </p:tav>
                                        <p:tav tm="100000">
                                          <p:val>
                                            <p:fltVal val="0"/>
                                          </p:val>
                                        </p:tav>
                                      </p:tavLst>
                                    </p:anim>
                                    <p:animEffect transition="in" filter="fade">
                                      <p:cBhvr>
                                        <p:cTn id="10"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D49C16CE-A9C5-487B-A680-91A1BE425B43}"/>
              </a:ext>
            </a:extLst>
          </p:cNvPr>
          <p:cNvGrpSpPr/>
          <p:nvPr/>
        </p:nvGrpSpPr>
        <p:grpSpPr>
          <a:xfrm>
            <a:off x="3678194" y="3002921"/>
            <a:ext cx="4973124" cy="3619552"/>
            <a:chOff x="2561249" y="2114550"/>
            <a:chExt cx="4021502" cy="2746448"/>
          </a:xfrm>
        </p:grpSpPr>
        <p:grpSp>
          <p:nvGrpSpPr>
            <p:cNvPr id="47" name="Group 46">
              <a:extLst>
                <a:ext uri="{FF2B5EF4-FFF2-40B4-BE49-F238E27FC236}">
                  <a16:creationId xmlns:a16="http://schemas.microsoft.com/office/drawing/2014/main" id="{A6937C68-2CFA-4EA8-B399-10FBB0FD89D2}"/>
                </a:ext>
              </a:extLst>
            </p:cNvPr>
            <p:cNvGrpSpPr/>
            <p:nvPr/>
          </p:nvGrpSpPr>
          <p:grpSpPr>
            <a:xfrm>
              <a:off x="2561249" y="2114550"/>
              <a:ext cx="4021502" cy="2746448"/>
              <a:chOff x="2561251" y="2223953"/>
              <a:chExt cx="4021502" cy="2746448"/>
            </a:xfrm>
          </p:grpSpPr>
          <p:sp>
            <p:nvSpPr>
              <p:cNvPr id="59" name="Freeform 6">
                <a:extLst>
                  <a:ext uri="{FF2B5EF4-FFF2-40B4-BE49-F238E27FC236}">
                    <a16:creationId xmlns:a16="http://schemas.microsoft.com/office/drawing/2014/main" id="{DF345D19-A96D-4700-A9C4-3D76CAC14320}"/>
                  </a:ext>
                </a:extLst>
              </p:cNvPr>
              <p:cNvSpPr>
                <a:spLocks/>
              </p:cNvSpPr>
              <p:nvPr/>
            </p:nvSpPr>
            <p:spPr bwMode="auto">
              <a:xfrm>
                <a:off x="2561251" y="2870793"/>
                <a:ext cx="2010751" cy="2099608"/>
              </a:xfrm>
              <a:custGeom>
                <a:avLst/>
                <a:gdLst>
                  <a:gd name="T0" fmla="*/ 0 w 317"/>
                  <a:gd name="T1" fmla="*/ 128 h 331"/>
                  <a:gd name="T2" fmla="*/ 317 w 317"/>
                  <a:gd name="T3" fmla="*/ 231 h 331"/>
                  <a:gd name="T4" fmla="*/ 0 w 317"/>
                  <a:gd name="T5" fmla="*/ 128 h 331"/>
                </a:gdLst>
                <a:ahLst/>
                <a:cxnLst>
                  <a:cxn ang="0">
                    <a:pos x="T0" y="T1"/>
                  </a:cxn>
                  <a:cxn ang="0">
                    <a:pos x="T2" y="T3"/>
                  </a:cxn>
                  <a:cxn ang="0">
                    <a:pos x="T4" y="T5"/>
                  </a:cxn>
                </a:cxnLst>
                <a:rect l="0" t="0" r="r" b="b"/>
                <a:pathLst>
                  <a:path w="317" h="331">
                    <a:moveTo>
                      <a:pt x="0" y="128"/>
                    </a:moveTo>
                    <a:cubicBezTo>
                      <a:pt x="62" y="331"/>
                      <a:pt x="317" y="231"/>
                      <a:pt x="317" y="231"/>
                    </a:cubicBezTo>
                    <a:cubicBezTo>
                      <a:pt x="317" y="231"/>
                      <a:pt x="170" y="0"/>
                      <a:pt x="0" y="128"/>
                    </a:cubicBezTo>
                    <a:close/>
                  </a:path>
                </a:pathLst>
              </a:custGeom>
              <a:solidFill>
                <a:srgbClr val="62C1D1"/>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0" name="Freeform 7">
                <a:extLst>
                  <a:ext uri="{FF2B5EF4-FFF2-40B4-BE49-F238E27FC236}">
                    <a16:creationId xmlns:a16="http://schemas.microsoft.com/office/drawing/2014/main" id="{AE91E5C6-5E99-4F63-A694-870C9FF1B97C}"/>
                  </a:ext>
                </a:extLst>
              </p:cNvPr>
              <p:cNvSpPr>
                <a:spLocks/>
              </p:cNvSpPr>
              <p:nvPr/>
            </p:nvSpPr>
            <p:spPr bwMode="auto">
              <a:xfrm>
                <a:off x="4572002" y="2870793"/>
                <a:ext cx="2010751" cy="2099608"/>
              </a:xfrm>
              <a:custGeom>
                <a:avLst/>
                <a:gdLst>
                  <a:gd name="T0" fmla="*/ 317 w 317"/>
                  <a:gd name="T1" fmla="*/ 128 h 331"/>
                  <a:gd name="T2" fmla="*/ 0 w 317"/>
                  <a:gd name="T3" fmla="*/ 231 h 331"/>
                  <a:gd name="T4" fmla="*/ 317 w 317"/>
                  <a:gd name="T5" fmla="*/ 128 h 331"/>
                </a:gdLst>
                <a:ahLst/>
                <a:cxnLst>
                  <a:cxn ang="0">
                    <a:pos x="T0" y="T1"/>
                  </a:cxn>
                  <a:cxn ang="0">
                    <a:pos x="T2" y="T3"/>
                  </a:cxn>
                  <a:cxn ang="0">
                    <a:pos x="T4" y="T5"/>
                  </a:cxn>
                </a:cxnLst>
                <a:rect l="0" t="0" r="r" b="b"/>
                <a:pathLst>
                  <a:path w="317" h="331">
                    <a:moveTo>
                      <a:pt x="317" y="128"/>
                    </a:moveTo>
                    <a:cubicBezTo>
                      <a:pt x="148" y="0"/>
                      <a:pt x="0" y="231"/>
                      <a:pt x="0" y="231"/>
                    </a:cubicBezTo>
                    <a:cubicBezTo>
                      <a:pt x="0" y="231"/>
                      <a:pt x="256" y="331"/>
                      <a:pt x="317" y="128"/>
                    </a:cubicBezTo>
                    <a:close/>
                  </a:path>
                </a:pathLst>
              </a:custGeom>
              <a:solidFill>
                <a:srgbClr val="003845"/>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1" name="Freeform 10">
                <a:extLst>
                  <a:ext uri="{FF2B5EF4-FFF2-40B4-BE49-F238E27FC236}">
                    <a16:creationId xmlns:a16="http://schemas.microsoft.com/office/drawing/2014/main" id="{5DCEA156-F52A-4505-83B9-06AA503DE4D3}"/>
                  </a:ext>
                </a:extLst>
              </p:cNvPr>
              <p:cNvSpPr>
                <a:spLocks/>
              </p:cNvSpPr>
              <p:nvPr/>
            </p:nvSpPr>
            <p:spPr bwMode="auto">
              <a:xfrm>
                <a:off x="2890881" y="2598013"/>
                <a:ext cx="1789086" cy="1737969"/>
              </a:xfrm>
              <a:custGeom>
                <a:avLst/>
                <a:gdLst>
                  <a:gd name="T0" fmla="*/ 70 w 282"/>
                  <a:gd name="T1" fmla="*/ 4 h 274"/>
                  <a:gd name="T2" fmla="*/ 266 w 282"/>
                  <a:gd name="T3" fmla="*/ 274 h 274"/>
                  <a:gd name="T4" fmla="*/ 70 w 282"/>
                  <a:gd name="T5" fmla="*/ 4 h 274"/>
                </a:gdLst>
                <a:ahLst/>
                <a:cxnLst>
                  <a:cxn ang="0">
                    <a:pos x="T0" y="T1"/>
                  </a:cxn>
                  <a:cxn ang="0">
                    <a:pos x="T2" y="T3"/>
                  </a:cxn>
                  <a:cxn ang="0">
                    <a:pos x="T4" y="T5"/>
                  </a:cxn>
                </a:cxnLst>
                <a:rect l="0" t="0" r="r" b="b"/>
                <a:pathLst>
                  <a:path w="282" h="274">
                    <a:moveTo>
                      <a:pt x="70" y="4"/>
                    </a:moveTo>
                    <a:cubicBezTo>
                      <a:pt x="0" y="205"/>
                      <a:pt x="266" y="274"/>
                      <a:pt x="266" y="274"/>
                    </a:cubicBezTo>
                    <a:cubicBezTo>
                      <a:pt x="266" y="274"/>
                      <a:pt x="282" y="0"/>
                      <a:pt x="70" y="4"/>
                    </a:cubicBezTo>
                    <a:close/>
                  </a:path>
                </a:pathLst>
              </a:custGeom>
              <a:solidFill>
                <a:srgbClr val="268CAB"/>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2" name="Freeform 11">
                <a:extLst>
                  <a:ext uri="{FF2B5EF4-FFF2-40B4-BE49-F238E27FC236}">
                    <a16:creationId xmlns:a16="http://schemas.microsoft.com/office/drawing/2014/main" id="{40C0FB89-1E80-4FBB-9073-9AD6EA1DD078}"/>
                  </a:ext>
                </a:extLst>
              </p:cNvPr>
              <p:cNvSpPr>
                <a:spLocks/>
              </p:cNvSpPr>
              <p:nvPr/>
            </p:nvSpPr>
            <p:spPr bwMode="auto">
              <a:xfrm>
                <a:off x="4470721" y="2598013"/>
                <a:ext cx="1788608" cy="1737969"/>
              </a:xfrm>
              <a:custGeom>
                <a:avLst/>
                <a:gdLst>
                  <a:gd name="T0" fmla="*/ 213 w 282"/>
                  <a:gd name="T1" fmla="*/ 4 h 274"/>
                  <a:gd name="T2" fmla="*/ 17 w 282"/>
                  <a:gd name="T3" fmla="*/ 274 h 274"/>
                  <a:gd name="T4" fmla="*/ 213 w 282"/>
                  <a:gd name="T5" fmla="*/ 4 h 274"/>
                </a:gdLst>
                <a:ahLst/>
                <a:cxnLst>
                  <a:cxn ang="0">
                    <a:pos x="T0" y="T1"/>
                  </a:cxn>
                  <a:cxn ang="0">
                    <a:pos x="T2" y="T3"/>
                  </a:cxn>
                  <a:cxn ang="0">
                    <a:pos x="T4" y="T5"/>
                  </a:cxn>
                </a:cxnLst>
                <a:rect l="0" t="0" r="r" b="b"/>
                <a:pathLst>
                  <a:path w="282" h="274">
                    <a:moveTo>
                      <a:pt x="213" y="4"/>
                    </a:moveTo>
                    <a:cubicBezTo>
                      <a:pt x="0" y="0"/>
                      <a:pt x="17" y="274"/>
                      <a:pt x="17" y="274"/>
                    </a:cubicBezTo>
                    <a:cubicBezTo>
                      <a:pt x="17" y="274"/>
                      <a:pt x="282" y="205"/>
                      <a:pt x="213" y="4"/>
                    </a:cubicBezTo>
                    <a:close/>
                  </a:path>
                </a:pathLst>
              </a:custGeom>
              <a:solidFill>
                <a:srgbClr val="023568"/>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3" name="Freeform 12">
                <a:extLst>
                  <a:ext uri="{FF2B5EF4-FFF2-40B4-BE49-F238E27FC236}">
                    <a16:creationId xmlns:a16="http://schemas.microsoft.com/office/drawing/2014/main" id="{6A21D946-43C0-4611-BC35-BABBC45D7115}"/>
                  </a:ext>
                </a:extLst>
              </p:cNvPr>
              <p:cNvSpPr>
                <a:spLocks/>
              </p:cNvSpPr>
              <p:nvPr/>
            </p:nvSpPr>
            <p:spPr bwMode="auto">
              <a:xfrm>
                <a:off x="3474662" y="2223953"/>
                <a:ext cx="2207574" cy="2112029"/>
              </a:xfrm>
              <a:custGeom>
                <a:avLst/>
                <a:gdLst>
                  <a:gd name="T0" fmla="*/ 174 w 348"/>
                  <a:gd name="T1" fmla="*/ 0 h 333"/>
                  <a:gd name="T2" fmla="*/ 174 w 348"/>
                  <a:gd name="T3" fmla="*/ 333 h 333"/>
                  <a:gd name="T4" fmla="*/ 174 w 348"/>
                  <a:gd name="T5" fmla="*/ 0 h 333"/>
                </a:gdLst>
                <a:ahLst/>
                <a:cxnLst>
                  <a:cxn ang="0">
                    <a:pos x="T0" y="T1"/>
                  </a:cxn>
                  <a:cxn ang="0">
                    <a:pos x="T2" y="T3"/>
                  </a:cxn>
                  <a:cxn ang="0">
                    <a:pos x="T4" y="T5"/>
                  </a:cxn>
                </a:cxnLst>
                <a:rect l="0" t="0" r="r" b="b"/>
                <a:pathLst>
                  <a:path w="348" h="333">
                    <a:moveTo>
                      <a:pt x="174" y="0"/>
                    </a:moveTo>
                    <a:cubicBezTo>
                      <a:pt x="0" y="121"/>
                      <a:pt x="174" y="333"/>
                      <a:pt x="174" y="333"/>
                    </a:cubicBezTo>
                    <a:cubicBezTo>
                      <a:pt x="174" y="333"/>
                      <a:pt x="348" y="121"/>
                      <a:pt x="174" y="0"/>
                    </a:cubicBezTo>
                    <a:close/>
                  </a:path>
                </a:pathLst>
              </a:custGeom>
              <a:solidFill>
                <a:srgbClr val="1673A3"/>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4" name="Freeform 8">
                <a:extLst>
                  <a:ext uri="{FF2B5EF4-FFF2-40B4-BE49-F238E27FC236}">
                    <a16:creationId xmlns:a16="http://schemas.microsoft.com/office/drawing/2014/main" id="{B21C1CB2-527A-40E7-978A-9A2A3E3C1753}"/>
                  </a:ext>
                </a:extLst>
              </p:cNvPr>
              <p:cNvSpPr>
                <a:spLocks/>
              </p:cNvSpPr>
              <p:nvPr/>
            </p:nvSpPr>
            <p:spPr bwMode="auto">
              <a:xfrm>
                <a:off x="2805368" y="3536236"/>
                <a:ext cx="640080" cy="640080"/>
              </a:xfrm>
              <a:custGeom>
                <a:avLst/>
                <a:gdLst>
                  <a:gd name="T0" fmla="*/ 48 w 128"/>
                  <a:gd name="T1" fmla="*/ 10 h 128"/>
                  <a:gd name="T2" fmla="*/ 10 w 128"/>
                  <a:gd name="T3" fmla="*/ 81 h 128"/>
                  <a:gd name="T4" fmla="*/ 81 w 128"/>
                  <a:gd name="T5" fmla="*/ 119 h 128"/>
                  <a:gd name="T6" fmla="*/ 119 w 128"/>
                  <a:gd name="T7" fmla="*/ 48 h 128"/>
                  <a:gd name="T8" fmla="*/ 48 w 128"/>
                  <a:gd name="T9" fmla="*/ 10 h 128"/>
                </a:gdLst>
                <a:ahLst/>
                <a:cxnLst>
                  <a:cxn ang="0">
                    <a:pos x="T0" y="T1"/>
                  </a:cxn>
                  <a:cxn ang="0">
                    <a:pos x="T2" y="T3"/>
                  </a:cxn>
                  <a:cxn ang="0">
                    <a:pos x="T4" y="T5"/>
                  </a:cxn>
                  <a:cxn ang="0">
                    <a:pos x="T6" y="T7"/>
                  </a:cxn>
                  <a:cxn ang="0">
                    <a:pos x="T8" y="T9"/>
                  </a:cxn>
                </a:cxnLst>
                <a:rect l="0" t="0" r="r" b="b"/>
                <a:pathLst>
                  <a:path w="128" h="128">
                    <a:moveTo>
                      <a:pt x="48" y="10"/>
                    </a:moveTo>
                    <a:cubicBezTo>
                      <a:pt x="17" y="19"/>
                      <a:pt x="0" y="51"/>
                      <a:pt x="10" y="81"/>
                    </a:cubicBezTo>
                    <a:cubicBezTo>
                      <a:pt x="19" y="111"/>
                      <a:pt x="51" y="128"/>
                      <a:pt x="81" y="119"/>
                    </a:cubicBezTo>
                    <a:cubicBezTo>
                      <a:pt x="111" y="110"/>
                      <a:pt x="128" y="78"/>
                      <a:pt x="119" y="48"/>
                    </a:cubicBezTo>
                    <a:cubicBezTo>
                      <a:pt x="110" y="17"/>
                      <a:pt x="78" y="0"/>
                      <a:pt x="48" y="10"/>
                    </a:cubicBezTo>
                    <a:close/>
                  </a:path>
                </a:pathLst>
              </a:custGeom>
              <a:solidFill>
                <a:srgbClr val="62C1D1"/>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5" name="Freeform 9">
                <a:extLst>
                  <a:ext uri="{FF2B5EF4-FFF2-40B4-BE49-F238E27FC236}">
                    <a16:creationId xmlns:a16="http://schemas.microsoft.com/office/drawing/2014/main" id="{1FD89F51-9DFE-4CC8-9B3F-883BA7C1A024}"/>
                  </a:ext>
                </a:extLst>
              </p:cNvPr>
              <p:cNvSpPr>
                <a:spLocks/>
              </p:cNvSpPr>
              <p:nvPr/>
            </p:nvSpPr>
            <p:spPr bwMode="auto">
              <a:xfrm>
                <a:off x="5742905" y="3536236"/>
                <a:ext cx="640080" cy="640080"/>
              </a:xfrm>
              <a:custGeom>
                <a:avLst/>
                <a:gdLst>
                  <a:gd name="T0" fmla="*/ 119 w 128"/>
                  <a:gd name="T1" fmla="*/ 47 h 128"/>
                  <a:gd name="T2" fmla="*/ 47 w 128"/>
                  <a:gd name="T3" fmla="*/ 9 h 128"/>
                  <a:gd name="T4" fmla="*/ 9 w 128"/>
                  <a:gd name="T5" fmla="*/ 80 h 128"/>
                  <a:gd name="T6" fmla="*/ 81 w 128"/>
                  <a:gd name="T7" fmla="*/ 118 h 128"/>
                  <a:gd name="T8" fmla="*/ 119 w 128"/>
                  <a:gd name="T9" fmla="*/ 47 h 128"/>
                </a:gdLst>
                <a:ahLst/>
                <a:cxnLst>
                  <a:cxn ang="0">
                    <a:pos x="T0" y="T1"/>
                  </a:cxn>
                  <a:cxn ang="0">
                    <a:pos x="T2" y="T3"/>
                  </a:cxn>
                  <a:cxn ang="0">
                    <a:pos x="T4" y="T5"/>
                  </a:cxn>
                  <a:cxn ang="0">
                    <a:pos x="T6" y="T7"/>
                  </a:cxn>
                  <a:cxn ang="0">
                    <a:pos x="T8" y="T9"/>
                  </a:cxn>
                </a:cxnLst>
                <a:rect l="0" t="0" r="r" b="b"/>
                <a:pathLst>
                  <a:path w="128" h="128">
                    <a:moveTo>
                      <a:pt x="119" y="47"/>
                    </a:moveTo>
                    <a:cubicBezTo>
                      <a:pt x="109" y="17"/>
                      <a:pt x="77" y="0"/>
                      <a:pt x="47" y="9"/>
                    </a:cubicBezTo>
                    <a:cubicBezTo>
                      <a:pt x="17" y="18"/>
                      <a:pt x="0" y="50"/>
                      <a:pt x="9" y="80"/>
                    </a:cubicBezTo>
                    <a:cubicBezTo>
                      <a:pt x="18" y="111"/>
                      <a:pt x="50" y="128"/>
                      <a:pt x="81" y="118"/>
                    </a:cubicBezTo>
                    <a:cubicBezTo>
                      <a:pt x="111" y="109"/>
                      <a:pt x="128" y="77"/>
                      <a:pt x="119" y="47"/>
                    </a:cubicBezTo>
                    <a:close/>
                  </a:path>
                </a:pathLst>
              </a:custGeom>
              <a:solidFill>
                <a:srgbClr val="003845"/>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6" name="Freeform 14">
                <a:extLst>
                  <a:ext uri="{FF2B5EF4-FFF2-40B4-BE49-F238E27FC236}">
                    <a16:creationId xmlns:a16="http://schemas.microsoft.com/office/drawing/2014/main" id="{964C7258-09F5-44FF-A8ED-6BE7F81977CC}"/>
                  </a:ext>
                </a:extLst>
              </p:cNvPr>
              <p:cNvSpPr>
                <a:spLocks/>
              </p:cNvSpPr>
              <p:nvPr/>
            </p:nvSpPr>
            <p:spPr bwMode="auto">
              <a:xfrm>
                <a:off x="3375749" y="2770943"/>
                <a:ext cx="640080" cy="640080"/>
              </a:xfrm>
              <a:custGeom>
                <a:avLst/>
                <a:gdLst>
                  <a:gd name="T0" fmla="*/ 47 w 127"/>
                  <a:gd name="T1" fmla="*/ 9 h 128"/>
                  <a:gd name="T2" fmla="*/ 9 w 127"/>
                  <a:gd name="T3" fmla="*/ 80 h 128"/>
                  <a:gd name="T4" fmla="*/ 80 w 127"/>
                  <a:gd name="T5" fmla="*/ 118 h 128"/>
                  <a:gd name="T6" fmla="*/ 118 w 127"/>
                  <a:gd name="T7" fmla="*/ 47 h 128"/>
                  <a:gd name="T8" fmla="*/ 47 w 127"/>
                  <a:gd name="T9" fmla="*/ 9 h 128"/>
                </a:gdLst>
                <a:ahLst/>
                <a:cxnLst>
                  <a:cxn ang="0">
                    <a:pos x="T0" y="T1"/>
                  </a:cxn>
                  <a:cxn ang="0">
                    <a:pos x="T2" y="T3"/>
                  </a:cxn>
                  <a:cxn ang="0">
                    <a:pos x="T4" y="T5"/>
                  </a:cxn>
                  <a:cxn ang="0">
                    <a:pos x="T6" y="T7"/>
                  </a:cxn>
                  <a:cxn ang="0">
                    <a:pos x="T8" y="T9"/>
                  </a:cxn>
                </a:cxnLst>
                <a:rect l="0" t="0" r="r" b="b"/>
                <a:pathLst>
                  <a:path w="127" h="128">
                    <a:moveTo>
                      <a:pt x="47" y="9"/>
                    </a:moveTo>
                    <a:cubicBezTo>
                      <a:pt x="17" y="18"/>
                      <a:pt x="0" y="50"/>
                      <a:pt x="9" y="80"/>
                    </a:cubicBezTo>
                    <a:cubicBezTo>
                      <a:pt x="18" y="111"/>
                      <a:pt x="50" y="128"/>
                      <a:pt x="80" y="118"/>
                    </a:cubicBezTo>
                    <a:cubicBezTo>
                      <a:pt x="110" y="109"/>
                      <a:pt x="127" y="77"/>
                      <a:pt x="118" y="47"/>
                    </a:cubicBezTo>
                    <a:cubicBezTo>
                      <a:pt x="109" y="17"/>
                      <a:pt x="77" y="0"/>
                      <a:pt x="47" y="9"/>
                    </a:cubicBezTo>
                    <a:close/>
                  </a:path>
                </a:pathLst>
              </a:custGeom>
              <a:solidFill>
                <a:srgbClr val="268CAB"/>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7" name="Freeform 15">
                <a:extLst>
                  <a:ext uri="{FF2B5EF4-FFF2-40B4-BE49-F238E27FC236}">
                    <a16:creationId xmlns:a16="http://schemas.microsoft.com/office/drawing/2014/main" id="{CB24797A-C2DB-4CE2-AA6E-6A589A3D6038}"/>
                  </a:ext>
                </a:extLst>
              </p:cNvPr>
              <p:cNvSpPr>
                <a:spLocks/>
              </p:cNvSpPr>
              <p:nvPr/>
            </p:nvSpPr>
            <p:spPr bwMode="auto">
              <a:xfrm>
                <a:off x="5221198" y="2751903"/>
                <a:ext cx="640080" cy="640080"/>
              </a:xfrm>
              <a:custGeom>
                <a:avLst/>
                <a:gdLst>
                  <a:gd name="T0" fmla="*/ 119 w 128"/>
                  <a:gd name="T1" fmla="*/ 47 h 127"/>
                  <a:gd name="T2" fmla="*/ 47 w 128"/>
                  <a:gd name="T3" fmla="*/ 9 h 127"/>
                  <a:gd name="T4" fmla="*/ 9 w 128"/>
                  <a:gd name="T5" fmla="*/ 80 h 127"/>
                  <a:gd name="T6" fmla="*/ 81 w 128"/>
                  <a:gd name="T7" fmla="*/ 118 h 127"/>
                  <a:gd name="T8" fmla="*/ 119 w 128"/>
                  <a:gd name="T9" fmla="*/ 47 h 127"/>
                </a:gdLst>
                <a:ahLst/>
                <a:cxnLst>
                  <a:cxn ang="0">
                    <a:pos x="T0" y="T1"/>
                  </a:cxn>
                  <a:cxn ang="0">
                    <a:pos x="T2" y="T3"/>
                  </a:cxn>
                  <a:cxn ang="0">
                    <a:pos x="T4" y="T5"/>
                  </a:cxn>
                  <a:cxn ang="0">
                    <a:pos x="T6" y="T7"/>
                  </a:cxn>
                  <a:cxn ang="0">
                    <a:pos x="T8" y="T9"/>
                  </a:cxn>
                </a:cxnLst>
                <a:rect l="0" t="0" r="r" b="b"/>
                <a:pathLst>
                  <a:path w="128" h="127">
                    <a:moveTo>
                      <a:pt x="119" y="47"/>
                    </a:moveTo>
                    <a:cubicBezTo>
                      <a:pt x="109" y="17"/>
                      <a:pt x="78" y="0"/>
                      <a:pt x="47" y="9"/>
                    </a:cubicBezTo>
                    <a:cubicBezTo>
                      <a:pt x="17" y="18"/>
                      <a:pt x="0" y="50"/>
                      <a:pt x="9" y="80"/>
                    </a:cubicBezTo>
                    <a:cubicBezTo>
                      <a:pt x="19" y="110"/>
                      <a:pt x="51" y="127"/>
                      <a:pt x="81" y="118"/>
                    </a:cubicBezTo>
                    <a:cubicBezTo>
                      <a:pt x="111" y="109"/>
                      <a:pt x="128" y="77"/>
                      <a:pt x="119" y="47"/>
                    </a:cubicBezTo>
                    <a:close/>
                  </a:path>
                </a:pathLst>
              </a:custGeom>
              <a:solidFill>
                <a:srgbClr val="023568"/>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8" name="Freeform 13">
                <a:extLst>
                  <a:ext uri="{FF2B5EF4-FFF2-40B4-BE49-F238E27FC236}">
                    <a16:creationId xmlns:a16="http://schemas.microsoft.com/office/drawing/2014/main" id="{6C06E6C9-51F4-421A-80C5-24F3FC5288A7}"/>
                  </a:ext>
                </a:extLst>
              </p:cNvPr>
              <p:cNvSpPr>
                <a:spLocks/>
              </p:cNvSpPr>
              <p:nvPr/>
            </p:nvSpPr>
            <p:spPr bwMode="auto">
              <a:xfrm>
                <a:off x="4264582" y="2505494"/>
                <a:ext cx="640080" cy="640080"/>
              </a:xfrm>
              <a:custGeom>
                <a:avLst/>
                <a:gdLst>
                  <a:gd name="T0" fmla="*/ 53 w 143"/>
                  <a:gd name="T1" fmla="*/ 10 h 142"/>
                  <a:gd name="T2" fmla="*/ 11 w 143"/>
                  <a:gd name="T3" fmla="*/ 89 h 142"/>
                  <a:gd name="T4" fmla="*/ 90 w 143"/>
                  <a:gd name="T5" fmla="*/ 132 h 142"/>
                  <a:gd name="T6" fmla="*/ 132 w 143"/>
                  <a:gd name="T7" fmla="*/ 52 h 142"/>
                  <a:gd name="T8" fmla="*/ 53 w 143"/>
                  <a:gd name="T9" fmla="*/ 10 h 142"/>
                </a:gdLst>
                <a:ahLst/>
                <a:cxnLst>
                  <a:cxn ang="0">
                    <a:pos x="T0" y="T1"/>
                  </a:cxn>
                  <a:cxn ang="0">
                    <a:pos x="T2" y="T3"/>
                  </a:cxn>
                  <a:cxn ang="0">
                    <a:pos x="T4" y="T5"/>
                  </a:cxn>
                  <a:cxn ang="0">
                    <a:pos x="T6" y="T7"/>
                  </a:cxn>
                  <a:cxn ang="0">
                    <a:pos x="T8" y="T9"/>
                  </a:cxn>
                </a:cxnLst>
                <a:rect l="0" t="0" r="r" b="b"/>
                <a:pathLst>
                  <a:path w="143" h="142">
                    <a:moveTo>
                      <a:pt x="53" y="10"/>
                    </a:moveTo>
                    <a:cubicBezTo>
                      <a:pt x="19" y="20"/>
                      <a:pt x="0" y="56"/>
                      <a:pt x="11" y="89"/>
                    </a:cubicBezTo>
                    <a:cubicBezTo>
                      <a:pt x="21" y="123"/>
                      <a:pt x="57" y="142"/>
                      <a:pt x="90" y="132"/>
                    </a:cubicBezTo>
                    <a:cubicBezTo>
                      <a:pt x="124" y="121"/>
                      <a:pt x="143" y="86"/>
                      <a:pt x="132" y="52"/>
                    </a:cubicBezTo>
                    <a:cubicBezTo>
                      <a:pt x="122" y="19"/>
                      <a:pt x="87" y="0"/>
                      <a:pt x="53" y="10"/>
                    </a:cubicBezTo>
                    <a:close/>
                  </a:path>
                </a:pathLst>
              </a:custGeom>
              <a:solidFill>
                <a:srgbClr val="1673A3"/>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grpSp>
        <p:sp>
          <p:nvSpPr>
            <p:cNvPr id="54" name="Google Shape;567;p27">
              <a:extLst>
                <a:ext uri="{FF2B5EF4-FFF2-40B4-BE49-F238E27FC236}">
                  <a16:creationId xmlns:a16="http://schemas.microsoft.com/office/drawing/2014/main" id="{897A3CF5-2C48-4725-83C1-2191217836D0}"/>
                </a:ext>
              </a:extLst>
            </p:cNvPr>
            <p:cNvSpPr txBox="1"/>
            <p:nvPr/>
          </p:nvSpPr>
          <p:spPr>
            <a:xfrm>
              <a:off x="5966789" y="3592992"/>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01</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Google Shape;567;p27">
              <a:extLst>
                <a:ext uri="{FF2B5EF4-FFF2-40B4-BE49-F238E27FC236}">
                  <a16:creationId xmlns:a16="http://schemas.microsoft.com/office/drawing/2014/main" id="{53DC169E-FFC8-4CAB-A162-079AFD52BF32}"/>
                </a:ext>
              </a:extLst>
            </p:cNvPr>
            <p:cNvSpPr txBox="1"/>
            <p:nvPr/>
          </p:nvSpPr>
          <p:spPr>
            <a:xfrm>
              <a:off x="2996306" y="3653626"/>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a:ln>
                    <a:noFill/>
                  </a:ln>
                  <a:solidFill>
                    <a:prstClr val="white"/>
                  </a:solidFill>
                  <a:effectLst/>
                  <a:uLnTx/>
                  <a:uFillTx/>
                  <a:latin typeface="Montserrat"/>
                  <a:ea typeface="Montserrat"/>
                  <a:cs typeface="Montserrat"/>
                  <a:sym typeface="Montserrat"/>
                </a:rPr>
                <a:t>05</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6" name="Google Shape;567;p27">
              <a:extLst>
                <a:ext uri="{FF2B5EF4-FFF2-40B4-BE49-F238E27FC236}">
                  <a16:creationId xmlns:a16="http://schemas.microsoft.com/office/drawing/2014/main" id="{A7CDF97A-CFE7-4E2A-9E9C-C58AC6332E58}"/>
                </a:ext>
              </a:extLst>
            </p:cNvPr>
            <p:cNvSpPr txBox="1"/>
            <p:nvPr/>
          </p:nvSpPr>
          <p:spPr>
            <a:xfrm>
              <a:off x="3574501" y="2862802"/>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04</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Google Shape;567;p27">
              <a:extLst>
                <a:ext uri="{FF2B5EF4-FFF2-40B4-BE49-F238E27FC236}">
                  <a16:creationId xmlns:a16="http://schemas.microsoft.com/office/drawing/2014/main" id="{DD51F2EE-4F7A-462D-BAC1-8386C46A720D}"/>
                </a:ext>
              </a:extLst>
            </p:cNvPr>
            <p:cNvSpPr txBox="1"/>
            <p:nvPr/>
          </p:nvSpPr>
          <p:spPr>
            <a:xfrm>
              <a:off x="4478576" y="2607509"/>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03</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8" name="Google Shape;567;p27">
              <a:extLst>
                <a:ext uri="{FF2B5EF4-FFF2-40B4-BE49-F238E27FC236}">
                  <a16:creationId xmlns:a16="http://schemas.microsoft.com/office/drawing/2014/main" id="{4E47B61A-E826-470B-8EC3-59198D320BB7}"/>
                </a:ext>
              </a:extLst>
            </p:cNvPr>
            <p:cNvSpPr txBox="1"/>
            <p:nvPr/>
          </p:nvSpPr>
          <p:spPr>
            <a:xfrm>
              <a:off x="5434010" y="2857899"/>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02</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5" name="Title 2">
            <a:extLst>
              <a:ext uri="{FF2B5EF4-FFF2-40B4-BE49-F238E27FC236}">
                <a16:creationId xmlns:a16="http://schemas.microsoft.com/office/drawing/2014/main" id="{AD2C94CF-CAFB-46AF-BE13-B91B19AF8A11}"/>
              </a:ext>
            </a:extLst>
          </p:cNvPr>
          <p:cNvSpPr txBox="1">
            <a:spLocks/>
          </p:cNvSpPr>
          <p:nvPr/>
        </p:nvSpPr>
        <p:spPr>
          <a:xfrm>
            <a:off x="3143909" y="585658"/>
            <a:ext cx="5791200" cy="660511"/>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marL="0" marR="0" lvl="0" indent="0" algn="ctr" defTabSz="1219139" rtl="1" eaLnBrk="1" fontAlgn="auto" latinLnBrk="0" hangingPunct="1">
              <a:lnSpc>
                <a:spcPct val="100000"/>
              </a:lnSpc>
              <a:spcBef>
                <a:spcPct val="0"/>
              </a:spcBef>
              <a:spcAft>
                <a:spcPts val="0"/>
              </a:spcAft>
              <a:buClrTx/>
              <a:buSzTx/>
              <a:buFontTx/>
              <a:buNone/>
              <a:tabLst/>
              <a:defRPr/>
            </a:pPr>
            <a:r>
              <a:rPr kumimoji="0" lang="ar-EG" sz="3600" b="1" i="0" u="none" strike="noStrike" kern="1200" cap="none" spc="0" normalizeH="0" baseline="0" noProof="0" dirty="0">
                <a:ln>
                  <a:noFill/>
                </a:ln>
                <a:solidFill>
                  <a:srgbClr val="002164"/>
                </a:solidFill>
                <a:effectLst/>
                <a:uLnTx/>
                <a:uFillTx/>
                <a:latin typeface="Calibri" panose="020F0502020204030204" pitchFamily="34" charset="0"/>
                <a:ea typeface="+mj-ea"/>
                <a:cs typeface="Calibri" panose="020F0502020204030204" pitchFamily="34" charset="0"/>
              </a:rPr>
              <a:t>أهداف البرنامج التدريبي</a:t>
            </a:r>
          </a:p>
        </p:txBody>
      </p:sp>
      <p:sp>
        <p:nvSpPr>
          <p:cNvPr id="26" name="Inhaltsplatzhalter 4">
            <a:extLst>
              <a:ext uri="{FF2B5EF4-FFF2-40B4-BE49-F238E27FC236}">
                <a16:creationId xmlns:a16="http://schemas.microsoft.com/office/drawing/2014/main" id="{F9A4E639-6C37-4D25-802A-26D35147BCAF}"/>
              </a:ext>
            </a:extLst>
          </p:cNvPr>
          <p:cNvSpPr txBox="1">
            <a:spLocks/>
          </p:cNvSpPr>
          <p:nvPr/>
        </p:nvSpPr>
        <p:spPr>
          <a:xfrm>
            <a:off x="875720" y="4587806"/>
            <a:ext cx="2697170" cy="73866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0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تنمية روح المبادرة والمسؤولية والالتزام الوظيفي.</a:t>
            </a:r>
          </a:p>
        </p:txBody>
      </p:sp>
      <p:sp>
        <p:nvSpPr>
          <p:cNvPr id="27" name="Inhaltsplatzhalter 4">
            <a:extLst>
              <a:ext uri="{FF2B5EF4-FFF2-40B4-BE49-F238E27FC236}">
                <a16:creationId xmlns:a16="http://schemas.microsoft.com/office/drawing/2014/main" id="{2F708D6A-CF47-4A96-9A0F-38278F2D9FBE}"/>
              </a:ext>
            </a:extLst>
          </p:cNvPr>
          <p:cNvSpPr txBox="1">
            <a:spLocks/>
          </p:cNvSpPr>
          <p:nvPr/>
        </p:nvSpPr>
        <p:spPr>
          <a:xfrm>
            <a:off x="8597152" y="4513552"/>
            <a:ext cx="3384065" cy="10618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5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التعرف إلى خصائص الموظف المحترف ومقومات التميز الوظيفي.</a:t>
            </a:r>
          </a:p>
        </p:txBody>
      </p:sp>
      <p:sp>
        <p:nvSpPr>
          <p:cNvPr id="28" name="Inhaltsplatzhalter 4">
            <a:extLst>
              <a:ext uri="{FF2B5EF4-FFF2-40B4-BE49-F238E27FC236}">
                <a16:creationId xmlns:a16="http://schemas.microsoft.com/office/drawing/2014/main" id="{BC16551A-AB83-40F5-A103-A990DAEE5AD4}"/>
              </a:ext>
            </a:extLst>
          </p:cNvPr>
          <p:cNvSpPr txBox="1">
            <a:spLocks/>
          </p:cNvSpPr>
          <p:nvPr/>
        </p:nvSpPr>
        <p:spPr>
          <a:xfrm>
            <a:off x="1222414" y="3002607"/>
            <a:ext cx="3421317" cy="73866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0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التعامل مع ضغوط العمل والمواقف الصعبة باحترافية.</a:t>
            </a:r>
          </a:p>
        </p:txBody>
      </p:sp>
      <p:sp>
        <p:nvSpPr>
          <p:cNvPr id="29" name="Inhaltsplatzhalter 4">
            <a:extLst>
              <a:ext uri="{FF2B5EF4-FFF2-40B4-BE49-F238E27FC236}">
                <a16:creationId xmlns:a16="http://schemas.microsoft.com/office/drawing/2014/main" id="{16AA5937-B917-4ED7-AF2F-271FE84D1A47}"/>
              </a:ext>
            </a:extLst>
          </p:cNvPr>
          <p:cNvSpPr txBox="1">
            <a:spLocks/>
          </p:cNvSpPr>
          <p:nvPr/>
        </p:nvSpPr>
        <p:spPr>
          <a:xfrm>
            <a:off x="7717707" y="3053284"/>
            <a:ext cx="3384065"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5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تنظيم الأولويات وإدارة الوقت بكفاءة</a:t>
            </a:r>
          </a:p>
        </p:txBody>
      </p:sp>
      <p:sp>
        <p:nvSpPr>
          <p:cNvPr id="30" name="Inhaltsplatzhalter 4">
            <a:extLst>
              <a:ext uri="{FF2B5EF4-FFF2-40B4-BE49-F238E27FC236}">
                <a16:creationId xmlns:a16="http://schemas.microsoft.com/office/drawing/2014/main" id="{3092DEFE-5CE6-430D-A016-717A94D55040}"/>
              </a:ext>
            </a:extLst>
          </p:cNvPr>
          <p:cNvSpPr txBox="1">
            <a:spLocks/>
          </p:cNvSpPr>
          <p:nvPr/>
        </p:nvSpPr>
        <p:spPr>
          <a:xfrm>
            <a:off x="4807749" y="2057103"/>
            <a:ext cx="3384065" cy="73866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0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تطبيق مهارات الاتصال والتواصل المهني الفعال.</a:t>
            </a:r>
          </a:p>
        </p:txBody>
      </p:sp>
      <p:cxnSp>
        <p:nvCxnSpPr>
          <p:cNvPr id="31" name="Straight Connector 30"/>
          <p:cNvCxnSpPr/>
          <p:nvPr/>
        </p:nvCxnSpPr>
        <p:spPr>
          <a:xfrm flipH="1">
            <a:off x="0" y="105508"/>
            <a:ext cx="12192000" cy="0"/>
          </a:xfrm>
          <a:prstGeom prst="line">
            <a:avLst/>
          </a:prstGeom>
          <a:ln w="215900">
            <a:solidFill>
              <a:srgbClr val="002060"/>
            </a:solidFill>
          </a:ln>
        </p:spPr>
        <p:style>
          <a:lnRef idx="3">
            <a:schemeClr val="dk1"/>
          </a:lnRef>
          <a:fillRef idx="0">
            <a:schemeClr val="dk1"/>
          </a:fillRef>
          <a:effectRef idx="2">
            <a:schemeClr val="dk1"/>
          </a:effectRef>
          <a:fontRef idx="minor">
            <a:schemeClr val="tx1"/>
          </a:fontRef>
        </p:style>
      </p:cxnSp>
      <p:pic>
        <p:nvPicPr>
          <p:cNvPr id="32" name="Picture 31"/>
          <p:cNvPicPr>
            <a:picLocks noChangeAspect="1"/>
          </p:cNvPicPr>
          <p:nvPr/>
        </p:nvPicPr>
        <p:blipFill>
          <a:blip r:embed="rId2" cstate="hqprint">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7572" y="438915"/>
            <a:ext cx="1276324" cy="1276324"/>
          </a:xfrm>
          <a:prstGeom prst="rect">
            <a:avLst/>
          </a:prstGeom>
        </p:spPr>
      </p:pic>
      <p:sp>
        <p:nvSpPr>
          <p:cNvPr id="6" name="TextBox 5">
            <a:extLst>
              <a:ext uri="{FF2B5EF4-FFF2-40B4-BE49-F238E27FC236}">
                <a16:creationId xmlns:a16="http://schemas.microsoft.com/office/drawing/2014/main" id="{948F6E54-0576-8AD7-3ADB-6D8102ECED05}"/>
              </a:ext>
            </a:extLst>
          </p:cNvPr>
          <p:cNvSpPr txBox="1"/>
          <p:nvPr/>
        </p:nvSpPr>
        <p:spPr>
          <a:xfrm>
            <a:off x="120793" y="308309"/>
            <a:ext cx="6155140" cy="923330"/>
          </a:xfrm>
          <a:prstGeom prst="rect">
            <a:avLst/>
          </a:prstGeom>
          <a:noFill/>
        </p:spPr>
        <p:txBody>
          <a:bodyPr wrap="square">
            <a:spAutoFit/>
          </a:bodyPr>
          <a:lstStyle/>
          <a:p>
            <a:pPr algn="r" rtl="1"/>
            <a:r>
              <a:rPr lang="ar-SA" dirty="0"/>
              <a:t>.</a:t>
            </a:r>
          </a:p>
          <a:p>
            <a:pPr algn="r" rtl="1"/>
            <a:endParaRPr lang="ar-SA" dirty="0"/>
          </a:p>
          <a:p>
            <a:pPr algn="r" rtl="1"/>
            <a:endParaRPr lang="ar-SA" dirty="0"/>
          </a:p>
        </p:txBody>
      </p:sp>
    </p:spTree>
    <p:extLst>
      <p:ext uri="{BB962C8B-B14F-4D97-AF65-F5344CB8AC3E}">
        <p14:creationId xmlns:p14="http://schemas.microsoft.com/office/powerpoint/2010/main" val="312762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46"/>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6" presetClass="entr" presetSubtype="42"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outHorizontal)">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down)">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heel(1)">
                                      <p:cBhvr>
                                        <p:cTn id="26" dur="20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p:cNvSpPr txBox="1"/>
          <p:nvPr/>
        </p:nvSpPr>
        <p:spPr>
          <a:xfrm>
            <a:off x="2738146" y="2286070"/>
            <a:ext cx="6477964" cy="2215991"/>
          </a:xfrm>
          <a:prstGeom prst="rect">
            <a:avLst/>
          </a:prstGeom>
          <a:noFill/>
          <a:ln>
            <a:noFill/>
          </a:ln>
          <a:effectLst/>
        </p:spPr>
        <p:txBody>
          <a:bodyPr wrap="square" rtlCol="0">
            <a:spAutoFit/>
          </a:bodyPr>
          <a:lstStyle/>
          <a:p>
            <a:pPr algn="ctr" rtl="1">
              <a:defRPr/>
            </a:pPr>
            <a:r>
              <a:rPr lang="ar-EG" sz="13800" dirty="0">
                <a:ln w="0"/>
                <a:solidFill>
                  <a:srgbClr val="168489"/>
                </a:solidFill>
                <a:effectLst>
                  <a:outerShdw blurRad="38100" dist="19050" dir="2700000" algn="tl" rotWithShape="0">
                    <a:prstClr val="black">
                      <a:alpha val="40000"/>
                    </a:prstClr>
                  </a:outerShdw>
                </a:effectLst>
                <a:latin typeface="Andalus" panose="02020603050405020304" pitchFamily="18" charset="-78"/>
                <a:cs typeface="Andalus" panose="02020603050405020304" pitchFamily="18" charset="-78"/>
              </a:rPr>
              <a:t>شكراً لكم</a:t>
            </a:r>
            <a:endParaRPr lang="en-ZW" sz="13800" dirty="0">
              <a:ln w="0"/>
              <a:solidFill>
                <a:srgbClr val="168489"/>
              </a:solidFill>
              <a:effectLst>
                <a:outerShdw blurRad="38100" dist="19050" dir="2700000" algn="tl" rotWithShape="0">
                  <a:prstClr val="black">
                    <a:alpha val="40000"/>
                  </a:prstClr>
                </a:outerShdw>
              </a:effectLst>
              <a:latin typeface="Andalus" panose="02020603050405020304" pitchFamily="18" charset="-78"/>
              <a:cs typeface="Andalus" panose="02020603050405020304" pitchFamily="18" charset="-78"/>
            </a:endParaRPr>
          </a:p>
        </p:txBody>
      </p:sp>
      <p:pic>
        <p:nvPicPr>
          <p:cNvPr id="7" name="Picture 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882989">
            <a:off x="8904127" y="207115"/>
            <a:ext cx="2802573" cy="2651144"/>
          </a:xfrm>
          <a:prstGeom prst="rect">
            <a:avLst/>
          </a:prstGeom>
        </p:spPr>
      </p:pic>
      <p:cxnSp>
        <p:nvCxnSpPr>
          <p:cNvPr id="10" name="Straight Connector 9"/>
          <p:cNvCxnSpPr/>
          <p:nvPr/>
        </p:nvCxnSpPr>
        <p:spPr>
          <a:xfrm flipH="1">
            <a:off x="0" y="105508"/>
            <a:ext cx="12192000" cy="0"/>
          </a:xfrm>
          <a:prstGeom prst="line">
            <a:avLst/>
          </a:prstGeom>
          <a:noFill/>
          <a:ln w="215900" cap="flat" cmpd="sng" algn="ctr">
            <a:solidFill>
              <a:srgbClr val="137277"/>
            </a:solidFill>
            <a:prstDash val="solid"/>
            <a:miter lim="800000"/>
          </a:ln>
          <a:effectLst/>
        </p:spPr>
      </p:cxnSp>
      <p:grpSp>
        <p:nvGrpSpPr>
          <p:cNvPr id="3" name="Group 2"/>
          <p:cNvGrpSpPr/>
          <p:nvPr/>
        </p:nvGrpSpPr>
        <p:grpSpPr>
          <a:xfrm>
            <a:off x="-1275140" y="3700176"/>
            <a:ext cx="4987331" cy="3052316"/>
            <a:chOff x="-1764622" y="2314139"/>
            <a:chExt cx="5648325" cy="3423255"/>
          </a:xfrm>
        </p:grpSpPr>
        <p:pic>
          <p:nvPicPr>
            <p:cNvPr id="8" name="Picture 7"/>
            <p:cNvPicPr>
              <a:picLocks noChangeAspect="1"/>
            </p:cNvPicPr>
            <p:nvPr/>
          </p:nvPicPr>
          <p:blipFill rotWithShape="1">
            <a:blip r:embed="rId4">
              <a:duotone>
                <a:prstClr val="black"/>
                <a:srgbClr val="168489">
                  <a:tint val="45000"/>
                  <a:satMod val="400000"/>
                </a:srgbClr>
              </a:duotone>
              <a:extLst>
                <a:ext uri="{28A0092B-C50C-407E-A947-70E740481C1C}">
                  <a14:useLocalDpi xmlns:a14="http://schemas.microsoft.com/office/drawing/2010/main" val="0"/>
                </a:ext>
              </a:extLst>
            </a:blip>
            <a:srcRect b="30244"/>
            <a:stretch/>
          </p:blipFill>
          <p:spPr>
            <a:xfrm>
              <a:off x="-1764622" y="2314139"/>
              <a:ext cx="5648325" cy="2797244"/>
            </a:xfrm>
            <a:prstGeom prst="rect">
              <a:avLst/>
            </a:prstGeom>
          </p:spPr>
        </p:pic>
        <p:pic>
          <p:nvPicPr>
            <p:cNvPr id="9" name="Picture 8"/>
            <p:cNvPicPr>
              <a:picLocks noChangeAspect="1"/>
            </p:cNvPicPr>
            <p:nvPr/>
          </p:nvPicPr>
          <p:blipFill rotWithShape="1">
            <a:blip r:embed="rId4">
              <a:duotone>
                <a:prstClr val="black"/>
                <a:srgbClr val="168489">
                  <a:tint val="45000"/>
                  <a:satMod val="400000"/>
                </a:srgbClr>
              </a:duotone>
              <a:extLst>
                <a:ext uri="{28A0092B-C50C-407E-A947-70E740481C1C}">
                  <a14:useLocalDpi xmlns:a14="http://schemas.microsoft.com/office/drawing/2010/main" val="0"/>
                </a:ext>
              </a:extLst>
            </a:blip>
            <a:srcRect l="42603" t="68947" r="42199" b="14532"/>
            <a:stretch/>
          </p:blipFill>
          <p:spPr>
            <a:xfrm>
              <a:off x="630331" y="5074920"/>
              <a:ext cx="858417" cy="662474"/>
            </a:xfrm>
            <a:prstGeom prst="rect">
              <a:avLst/>
            </a:prstGeom>
          </p:spPr>
        </p:pic>
      </p:grpSp>
      <p:grpSp>
        <p:nvGrpSpPr>
          <p:cNvPr id="11" name="Group 10"/>
          <p:cNvGrpSpPr/>
          <p:nvPr/>
        </p:nvGrpSpPr>
        <p:grpSpPr>
          <a:xfrm>
            <a:off x="2037662" y="6153913"/>
            <a:ext cx="10154340" cy="429708"/>
            <a:chOff x="4029478" y="6537901"/>
            <a:chExt cx="8162522" cy="45719"/>
          </a:xfrm>
          <a:solidFill>
            <a:srgbClr val="50A3A7"/>
          </a:solidFill>
        </p:grpSpPr>
        <p:sp>
          <p:nvSpPr>
            <p:cNvPr id="12" name="Rectangle 11"/>
            <p:cNvSpPr/>
            <p:nvPr/>
          </p:nvSpPr>
          <p:spPr>
            <a:xfrm>
              <a:off x="5157216" y="6537901"/>
              <a:ext cx="7034784" cy="45719"/>
            </a:xfrm>
            <a:prstGeom prst="rect">
              <a:avLst/>
            </a:prstGeom>
            <a:grp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dirty="0">
                <a:solidFill>
                  <a:prstClr val="white"/>
                </a:solidFill>
                <a:latin typeface="Calibri" panose="020F0502020204030204"/>
              </a:endParaRPr>
            </a:p>
          </p:txBody>
        </p:sp>
        <p:sp>
          <p:nvSpPr>
            <p:cNvPr id="13" name="Rectangle 12"/>
            <p:cNvSpPr/>
            <p:nvPr/>
          </p:nvSpPr>
          <p:spPr>
            <a:xfrm>
              <a:off x="4029478" y="6537901"/>
              <a:ext cx="1127738" cy="45719"/>
            </a:xfrm>
            <a:prstGeom prst="rect">
              <a:avLst/>
            </a:prstGeom>
            <a:grp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dirty="0">
                <a:solidFill>
                  <a:prstClr val="white"/>
                </a:solidFill>
                <a:latin typeface="Calibri" panose="020F0502020204030204"/>
              </a:endParaRPr>
            </a:p>
          </p:txBody>
        </p:sp>
      </p:grpSp>
    </p:spTree>
    <p:extLst>
      <p:ext uri="{BB962C8B-B14F-4D97-AF65-F5344CB8AC3E}">
        <p14:creationId xmlns:p14="http://schemas.microsoft.com/office/powerpoint/2010/main" val="31354294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grpId="0" nodeType="withEffect">
                                  <p:stCondLst>
                                    <p:cond delay="0"/>
                                  </p:stCondLst>
                                  <p:childTnLst>
                                    <p:animScale>
                                      <p:cBhvr>
                                        <p:cTn id="6" dur="75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723BB525-B65C-5900-BB37-A1E1961E7B8D}"/>
              </a:ext>
            </a:extLst>
          </p:cNvPr>
          <p:cNvSpPr txBox="1"/>
          <p:nvPr/>
        </p:nvSpPr>
        <p:spPr>
          <a:xfrm>
            <a:off x="1457146" y="1797327"/>
            <a:ext cx="8415723"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477"/>
            <a:ext cx="12192002" cy="685799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rcRect/>
          <a:stretch/>
        </p:blipFill>
        <p:spPr>
          <a:xfrm>
            <a:off x="571180" y="2275425"/>
            <a:ext cx="4275140" cy="2774478"/>
          </a:xfrm>
          <a:custGeom>
            <a:avLst/>
            <a:gdLst>
              <a:gd name="connsiteX0" fmla="*/ 0 w 6164067"/>
              <a:gd name="connsiteY0" fmla="*/ 1189163 h 6671282"/>
              <a:gd name="connsiteX1" fmla="*/ 2579688 w 6164067"/>
              <a:gd name="connsiteY1" fmla="*/ 2272897 h 6671282"/>
              <a:gd name="connsiteX2" fmla="*/ 2579688 w 6164067"/>
              <a:gd name="connsiteY2" fmla="*/ 5524097 h 6671282"/>
              <a:gd name="connsiteX3" fmla="*/ 0 w 6164067"/>
              <a:gd name="connsiteY3" fmla="*/ 6607830 h 6671282"/>
              <a:gd name="connsiteX4" fmla="*/ 2781466 w 6164067"/>
              <a:gd name="connsiteY4" fmla="*/ 116436 h 6671282"/>
              <a:gd name="connsiteX5" fmla="*/ 4669482 w 6164067"/>
              <a:gd name="connsiteY5" fmla="*/ 1200170 h 6671282"/>
              <a:gd name="connsiteX6" fmla="*/ 4669482 w 6164067"/>
              <a:gd name="connsiteY6" fmla="*/ 4451370 h 6671282"/>
              <a:gd name="connsiteX7" fmla="*/ 2781466 w 6164067"/>
              <a:gd name="connsiteY7" fmla="*/ 5535103 h 6671282"/>
              <a:gd name="connsiteX8" fmla="*/ 4871260 w 6164067"/>
              <a:gd name="connsiteY8" fmla="*/ 0 h 6671282"/>
              <a:gd name="connsiteX9" fmla="*/ 6164067 w 6164067"/>
              <a:gd name="connsiteY9" fmla="*/ 1334257 h 6671282"/>
              <a:gd name="connsiteX10" fmla="*/ 6164067 w 6164067"/>
              <a:gd name="connsiteY10" fmla="*/ 5337026 h 6671282"/>
              <a:gd name="connsiteX11" fmla="*/ 4871260 w 6164067"/>
              <a:gd name="connsiteY11" fmla="*/ 6671282 h 667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64067" h="6671282">
                <a:moveTo>
                  <a:pt x="0" y="1189163"/>
                </a:moveTo>
                <a:lnTo>
                  <a:pt x="2579688" y="2272897"/>
                </a:lnTo>
                <a:lnTo>
                  <a:pt x="2579688" y="5524097"/>
                </a:lnTo>
                <a:lnTo>
                  <a:pt x="0" y="6607830"/>
                </a:lnTo>
                <a:close/>
                <a:moveTo>
                  <a:pt x="2781466" y="116436"/>
                </a:moveTo>
                <a:lnTo>
                  <a:pt x="4669482" y="1200170"/>
                </a:lnTo>
                <a:lnTo>
                  <a:pt x="4669482" y="4451370"/>
                </a:lnTo>
                <a:lnTo>
                  <a:pt x="2781466" y="5535103"/>
                </a:lnTo>
                <a:close/>
                <a:moveTo>
                  <a:pt x="4871260" y="0"/>
                </a:moveTo>
                <a:lnTo>
                  <a:pt x="6164067" y="1334257"/>
                </a:lnTo>
                <a:lnTo>
                  <a:pt x="6164067" y="5337026"/>
                </a:lnTo>
                <a:lnTo>
                  <a:pt x="4871260" y="6671282"/>
                </a:lnTo>
                <a:close/>
              </a:path>
            </a:pathLst>
          </a:custGeom>
          <a:blipFill>
            <a:blip r:embed="rId4"/>
            <a:stretch>
              <a:fillRect/>
            </a:stretch>
          </a:blipFill>
          <a:effectLst>
            <a:outerShdw blurRad="63500" sx="102000" sy="102000" algn="ctr" rotWithShape="0">
              <a:prstClr val="black"/>
            </a:outerShdw>
          </a:effectLst>
        </p:spPr>
      </p:pic>
      <p:sp>
        <p:nvSpPr>
          <p:cNvPr id="12" name="TextBox 11"/>
          <p:cNvSpPr txBox="1"/>
          <p:nvPr/>
        </p:nvSpPr>
        <p:spPr>
          <a:xfrm>
            <a:off x="4724850" y="2875156"/>
            <a:ext cx="6247450" cy="2123658"/>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600" b="0" i="0" u="none" strike="noStrike" kern="1200" cap="none" spc="0" normalizeH="0" baseline="0" noProof="0" dirty="0">
                <a:ln w="0"/>
                <a:solidFill>
                  <a:srgbClr val="002060"/>
                </a:solidFill>
                <a:effectLst>
                  <a:outerShdw blurRad="38100" dist="19050" dir="2700000" algn="tl" rotWithShape="0">
                    <a:prstClr val="black">
                      <a:alpha val="40000"/>
                    </a:prstClr>
                  </a:outerShdw>
                </a:effectLst>
                <a:uLnTx/>
                <a:uFillTx/>
                <a:latin typeface="Calibri" panose="020F0502020204030204" pitchFamily="34" charset="0"/>
                <a:ea typeface="+mn-ea"/>
                <a:cs typeface="Calibri" panose="020F0502020204030204" pitchFamily="34" charset="0"/>
              </a:rPr>
              <a:t>اليوم التدريبي</a:t>
            </a:r>
            <a:r>
              <a:rPr kumimoji="0" lang="en-US" sz="6600" b="0" i="0" u="none" strike="noStrike" kern="1200" cap="none" spc="0" normalizeH="0" baseline="0" noProof="0" dirty="0">
                <a:ln w="0"/>
                <a:solidFill>
                  <a:srgbClr val="002060"/>
                </a:solidFill>
                <a:effectLst>
                  <a:outerShdw blurRad="38100" dist="19050" dir="2700000" algn="tl" rotWithShape="0">
                    <a:prstClr val="black">
                      <a:alpha val="40000"/>
                    </a:prstClr>
                  </a:outerShdw>
                </a:effectLst>
                <a:uLnTx/>
                <a:uFillTx/>
                <a:latin typeface="Calibri" panose="020F0502020204030204" pitchFamily="34" charset="0"/>
                <a:ea typeface="+mn-ea"/>
                <a:cs typeface="Calibri" panose="020F0502020204030204" pitchFamily="34" charset="0"/>
              </a:rPr>
              <a:t> </a:t>
            </a:r>
            <a:endParaRPr kumimoji="0" lang="ar-EG" sz="6600" b="0" i="0" u="none" strike="noStrike" kern="1200" cap="none" spc="0" normalizeH="0" baseline="0" noProof="0" dirty="0">
              <a:ln w="0"/>
              <a:solidFill>
                <a:srgbClr val="002060"/>
              </a:solidFill>
              <a:effectLst>
                <a:outerShdw blurRad="38100" dist="19050" dir="2700000" algn="tl" rotWithShape="0">
                  <a:prstClr val="black">
                    <a:alpha val="40000"/>
                  </a:prstClr>
                </a:outerShdw>
              </a:effectLst>
              <a:uLnTx/>
              <a:uFillTx/>
              <a:latin typeface="Calibri" panose="020F0502020204030204" pitchFamily="34" charset="0"/>
              <a:ea typeface="+mn-ea"/>
              <a:cs typeface="Calibri" panose="020F0502020204030204" pitchFamily="34" charset="0"/>
            </a:endParaRP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ZW" sz="6600" b="0" i="0" u="none" strike="noStrike" kern="1200" cap="none" spc="0" normalizeH="0" baseline="0" noProof="0" dirty="0">
              <a:ln w="0"/>
              <a:solidFill>
                <a:srgbClr val="002060"/>
              </a:solidFill>
              <a:effectLst>
                <a:outerShdw blurRad="38100" dist="19050" dir="2700000" algn="tl" rotWithShape="0">
                  <a:prstClr val="black">
                    <a:alpha val="40000"/>
                  </a:prstClr>
                </a:outerShdw>
              </a:effectLst>
              <a:uLnTx/>
              <a:uFillTx/>
              <a:latin typeface="Calibri" panose="020F0502020204030204" pitchFamily="34" charset="0"/>
              <a:ea typeface="+mn-ea"/>
              <a:cs typeface="Calibri" panose="020F0502020204030204" pitchFamily="34" charset="0"/>
            </a:endParaRPr>
          </a:p>
        </p:txBody>
      </p:sp>
      <p:cxnSp>
        <p:nvCxnSpPr>
          <p:cNvPr id="5" name="Straight Connector 4"/>
          <p:cNvCxnSpPr/>
          <p:nvPr/>
        </p:nvCxnSpPr>
        <p:spPr>
          <a:xfrm flipH="1">
            <a:off x="0" y="105508"/>
            <a:ext cx="12192000" cy="0"/>
          </a:xfrm>
          <a:prstGeom prst="line">
            <a:avLst/>
          </a:prstGeom>
          <a:ln w="215900">
            <a:solidFill>
              <a:srgbClr val="002060"/>
            </a:solidFill>
          </a:ln>
        </p:spPr>
        <p:style>
          <a:lnRef idx="3">
            <a:schemeClr val="dk1"/>
          </a:lnRef>
          <a:fillRef idx="0">
            <a:schemeClr val="dk1"/>
          </a:fillRef>
          <a:effectRef idx="2">
            <a:schemeClr val="dk1"/>
          </a:effectRef>
          <a:fontRef idx="minor">
            <a:schemeClr val="tx1"/>
          </a:fontRef>
        </p:style>
      </p:cxnSp>
      <p:pic>
        <p:nvPicPr>
          <p:cNvPr id="3" name="Picture 2"/>
          <p:cNvPicPr>
            <a:picLocks noChangeAspect="1"/>
          </p:cNvPicPr>
          <p:nvPr/>
        </p:nvPicPr>
        <p:blipFill>
          <a:blip r:embed="rId5" cstate="hqprint">
            <a:clrChange>
              <a:clrFrom>
                <a:srgbClr val="FFFFFF"/>
              </a:clrFrom>
              <a:clrTo>
                <a:srgbClr val="FFFFFF">
                  <a:alpha val="0"/>
                </a:srgbClr>
              </a:clrTo>
            </a:clrChange>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0457402" y="2698425"/>
            <a:ext cx="1461148" cy="1461148"/>
          </a:xfrm>
          <a:prstGeom prst="rect">
            <a:avLst/>
          </a:prstGeom>
        </p:spPr>
      </p:pic>
    </p:spTree>
    <p:extLst>
      <p:ext uri="{BB962C8B-B14F-4D97-AF65-F5344CB8AC3E}">
        <p14:creationId xmlns:p14="http://schemas.microsoft.com/office/powerpoint/2010/main" val="8346734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6000" fill="hold"/>
                                        <p:tgtEl>
                                          <p:spTgt spid="11"/>
                                        </p:tgtEl>
                                      </p:cBhvr>
                                      <p:by x="120000" y="120000"/>
                                    </p:animScale>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1" y="0"/>
            <a:ext cx="1582057"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371600" cy="1323439"/>
          </a:xfrm>
          <a:prstGeom prst="rect">
            <a:avLst/>
          </a:prstGeom>
          <a:noFill/>
        </p:spPr>
        <p:txBody>
          <a:bodyPr wrap="square" rtlCol="0">
            <a:spAutoFit/>
          </a:bodyPr>
          <a:lstStyle/>
          <a:p>
            <a:pPr algn="ctr" rtl="1"/>
            <a:r>
              <a:rPr lang="ar-SY" sz="4000" b="1" dirty="0">
                <a:latin typeface="Sakkal Majalla" panose="02000000000000000000" pitchFamily="2" charset="-78"/>
                <a:ea typeface="GE Dinar Two Medium" panose="020A0503020102020204" pitchFamily="18" charset="-78"/>
                <a:cs typeface="Sakkal Majalla" panose="02000000000000000000" pitchFamily="2" charset="-78"/>
              </a:rPr>
              <a:t>اليوم </a:t>
            </a:r>
            <a:r>
              <a:rPr lang="ar-EG" sz="4000" b="1" dirty="0">
                <a:latin typeface="Sakkal Majalla" panose="02000000000000000000" pitchFamily="2" charset="-78"/>
                <a:ea typeface="GE Dinar Two Medium" panose="020A0503020102020204" pitchFamily="18" charset="-78"/>
                <a:cs typeface="Sakkal Majalla" panose="02000000000000000000" pitchFamily="2" charset="-78"/>
              </a:rPr>
              <a:t>التدريبي</a:t>
            </a:r>
            <a:endParaRPr lang="en-US" sz="4000" b="1" dirty="0">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283960" y="1858546"/>
            <a:ext cx="3423347" cy="707886"/>
          </a:xfrm>
          <a:prstGeom prst="rect">
            <a:avLst/>
          </a:prstGeom>
          <a:noFill/>
        </p:spPr>
        <p:txBody>
          <a:bodyPr wrap="square" rtlCol="0">
            <a:spAutoFit/>
          </a:bodyPr>
          <a:lstStyle/>
          <a:p>
            <a:pPr algn="ctr" rtl="1"/>
            <a:r>
              <a:rPr lang="ar-SY" sz="4000" b="1" dirty="0">
                <a:latin typeface="Sakkal Majalla" panose="02000000000000000000" pitchFamily="2" charset="-78"/>
                <a:ea typeface="GE Dinar Two Medium" panose="020A0503020102020204" pitchFamily="18" charset="-78"/>
                <a:cs typeface="Sakkal Majalla" panose="02000000000000000000" pitchFamily="2" charset="-78"/>
              </a:rPr>
              <a:t>الجلسة الأولى</a:t>
            </a:r>
            <a:endParaRPr lang="en-US" sz="4000" b="1" dirty="0">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1023357"/>
          </a:xfrm>
          <a:prstGeom prst="rect">
            <a:avLst/>
          </a:prstGeom>
          <a:noFill/>
        </p:spPr>
        <p:txBody>
          <a:bodyPr wrap="square" rtlCol="0">
            <a:spAutoFit/>
          </a:bodyPr>
          <a:lstStyle/>
          <a:p>
            <a:pPr algn="ctr" rtl="1">
              <a:lnSpc>
                <a:spcPct val="150000"/>
              </a:lnSpc>
            </a:pPr>
            <a:r>
              <a:rPr lang="ar-SY" sz="4400" b="1" kern="1200" dirty="0">
                <a:effectLst/>
                <a:latin typeface="Sakkal Majalla" panose="02000000000000000000" pitchFamily="2" charset="-78"/>
                <a:ea typeface="GE Dinar One"/>
                <a:cs typeface="Sakkal Majalla" panose="02000000000000000000" pitchFamily="2" charset="-78"/>
              </a:rPr>
              <a:t>أسس النجاح والتميز الوظيفي</a:t>
            </a:r>
            <a:endParaRPr lang="en-GB"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1266825" y="3080436"/>
            <a:ext cx="10033609" cy="3750386"/>
            <a:chOff x="1266825" y="3251885"/>
            <a:chExt cx="10033609" cy="3750386"/>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1266825" y="3251885"/>
              <a:ext cx="8882378" cy="3750386"/>
            </a:xfrm>
            <a:prstGeom prst="rect">
              <a:avLst/>
            </a:prstGeom>
            <a:noFill/>
          </p:spPr>
          <p:txBody>
            <a:bodyPr wrap="square" rtlCol="0">
              <a:spAutoFit/>
            </a:bodyPr>
            <a:lstStyle/>
            <a:p>
              <a:pPr lvl="0" algn="r" rtl="1">
                <a:lnSpc>
                  <a:spcPct val="107000"/>
                </a:lnSpc>
                <a:buSzPts val="1800"/>
              </a:pPr>
              <a:r>
                <a:rPr lang="ar-SA" sz="2800" b="1" kern="1200" dirty="0">
                  <a:solidFill>
                    <a:schemeClr val="bg1"/>
                  </a:solidFill>
                  <a:effectLst/>
                  <a:latin typeface="Calibri" panose="020F0502020204030204" pitchFamily="34" charset="0"/>
                  <a:ea typeface="GE Dinar One"/>
                  <a:cs typeface="Sakkal Majalla" panose="02000000000000000000" pitchFamily="2" charset="-78"/>
                </a:rPr>
                <a:t> مفهوم الموظف المحترف وسماته الأساسية.</a:t>
              </a:r>
            </a:p>
            <a:p>
              <a:pPr lvl="0" algn="r" rtl="1">
                <a:lnSpc>
                  <a:spcPct val="107000"/>
                </a:lnSpc>
                <a:buSzPts val="1800"/>
              </a:pPr>
              <a:r>
                <a:rPr lang="ar-SA" sz="2800" b="1" kern="1200" dirty="0">
                  <a:solidFill>
                    <a:schemeClr val="bg1"/>
                  </a:solidFill>
                  <a:effectLst/>
                  <a:latin typeface="Calibri" panose="020F0502020204030204" pitchFamily="34" charset="0"/>
                  <a:ea typeface="GE Dinar One"/>
                  <a:cs typeface="Sakkal Majalla" panose="02000000000000000000" pitchFamily="2" charset="-78"/>
                </a:rPr>
                <a:t> الانضباط والالتزام الوظيفي وأخلاقيات العمل.</a:t>
              </a:r>
            </a:p>
            <a:p>
              <a:pPr lvl="0" algn="r" rtl="1">
                <a:lnSpc>
                  <a:spcPct val="107000"/>
                </a:lnSpc>
                <a:buSzPts val="1800"/>
              </a:pPr>
              <a:r>
                <a:rPr lang="ar-SA" sz="2800" b="1" kern="1200" dirty="0">
                  <a:solidFill>
                    <a:schemeClr val="bg1"/>
                  </a:solidFill>
                  <a:effectLst/>
                  <a:latin typeface="Calibri" panose="020F0502020204030204" pitchFamily="34" charset="0"/>
                  <a:ea typeface="GE Dinar One"/>
                  <a:cs typeface="Sakkal Majalla" panose="02000000000000000000" pitchFamily="2" charset="-78"/>
                </a:rPr>
                <a:t> إدارة الوقت وتحديد الأولويات.</a:t>
              </a:r>
            </a:p>
            <a:p>
              <a:pPr lvl="0" algn="r" rtl="1">
                <a:lnSpc>
                  <a:spcPct val="107000"/>
                </a:lnSpc>
                <a:buSzPts val="1800"/>
              </a:pPr>
              <a:r>
                <a:rPr lang="ar-SA" sz="2800" b="1" kern="1200" dirty="0">
                  <a:solidFill>
                    <a:schemeClr val="bg1"/>
                  </a:solidFill>
                  <a:effectLst/>
                  <a:latin typeface="Calibri" panose="020F0502020204030204" pitchFamily="34" charset="0"/>
                  <a:ea typeface="GE Dinar One"/>
                  <a:cs typeface="Sakkal Majalla" panose="02000000000000000000" pitchFamily="2" charset="-78"/>
                </a:rPr>
                <a:t> مهارات التخطيط والتنظيم الشخصي.</a:t>
              </a:r>
            </a:p>
            <a:p>
              <a:pPr lvl="0" algn="r" rtl="1">
                <a:lnSpc>
                  <a:spcPct val="107000"/>
                </a:lnSpc>
                <a:buSzPts val="1800"/>
              </a:pPr>
              <a:r>
                <a:rPr lang="ar-SA" sz="2800" b="1" kern="1200" dirty="0">
                  <a:solidFill>
                    <a:schemeClr val="bg1"/>
                  </a:solidFill>
                  <a:effectLst/>
                  <a:latin typeface="Calibri" panose="020F0502020204030204" pitchFamily="34" charset="0"/>
                  <a:ea typeface="GE Dinar One"/>
                  <a:cs typeface="Sakkal Majalla" panose="02000000000000000000" pitchFamily="2" charset="-78"/>
                </a:rPr>
                <a:t> المبادرة وتحمل المسؤولية في بيئة العمل.</a:t>
              </a:r>
            </a:p>
            <a:p>
              <a:pPr lvl="0" algn="r" rtl="1">
                <a:lnSpc>
                  <a:spcPct val="107000"/>
                </a:lnSpc>
                <a:buSzPts val="1800"/>
              </a:pPr>
              <a:r>
                <a:rPr lang="ar-SA" sz="2800" b="1" kern="1200" dirty="0">
                  <a:solidFill>
                    <a:schemeClr val="bg1"/>
                  </a:solidFill>
                  <a:effectLst/>
                  <a:latin typeface="Calibri" panose="020F0502020204030204" pitchFamily="34" charset="0"/>
                  <a:ea typeface="GE Dinar One"/>
                  <a:cs typeface="Sakkal Majalla" panose="02000000000000000000" pitchFamily="2" charset="-78"/>
                </a:rPr>
                <a:t> تطبيق عملي: تقييم مستوى التميز الوظيفي وإعداد خطة تطوير أولية.</a:t>
              </a:r>
            </a:p>
            <a:p>
              <a:pPr lvl="0" algn="r" rtl="1">
                <a:lnSpc>
                  <a:spcPct val="107000"/>
                </a:lnSpc>
                <a:buSzPts val="1800"/>
              </a:pPr>
              <a:endParaRPr lang="ar-SA" sz="2800" b="1" kern="1200" dirty="0">
                <a:solidFill>
                  <a:schemeClr val="bg1"/>
                </a:solidFill>
                <a:effectLst/>
                <a:latin typeface="Calibri" panose="020F0502020204030204" pitchFamily="34" charset="0"/>
                <a:ea typeface="GE Dinar One"/>
                <a:cs typeface="Sakkal Majalla" panose="02000000000000000000" pitchFamily="2" charset="-78"/>
              </a:endParaRPr>
            </a:p>
            <a:p>
              <a:pPr marL="0" marR="0" algn="r" rtl="1">
                <a:spcBef>
                  <a:spcPts val="0"/>
                </a:spcBef>
                <a:spcAft>
                  <a:spcPts val="0"/>
                </a:spcAft>
              </a:pPr>
              <a:endPar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80668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8326</TotalTime>
  <Words>4340</Words>
  <Application>Microsoft Office PowerPoint</Application>
  <PresentationFormat>شاشة عريضة</PresentationFormat>
  <Paragraphs>606</Paragraphs>
  <Slides>71</Slides>
  <Notes>38</Notes>
  <HiddenSlides>0</HiddenSlides>
  <MMClips>0</MMClips>
  <ScaleCrop>false</ScaleCrop>
  <HeadingPairs>
    <vt:vector size="6" baseType="variant">
      <vt:variant>
        <vt:lpstr>الخطوط المستخدمة</vt:lpstr>
      </vt:variant>
      <vt:variant>
        <vt:i4>17</vt:i4>
      </vt:variant>
      <vt:variant>
        <vt:lpstr>نسق</vt:lpstr>
      </vt:variant>
      <vt:variant>
        <vt:i4>8</vt:i4>
      </vt:variant>
      <vt:variant>
        <vt:lpstr>عناوين الشرائح</vt:lpstr>
      </vt:variant>
      <vt:variant>
        <vt:i4>71</vt:i4>
      </vt:variant>
    </vt:vector>
  </HeadingPairs>
  <TitlesOfParts>
    <vt:vector size="96" baseType="lpstr">
      <vt:lpstr>29LT Bukra Bold</vt:lpstr>
      <vt:lpstr>Adobe Arabic</vt:lpstr>
      <vt:lpstr>Andalus</vt:lpstr>
      <vt:lpstr>Arial</vt:lpstr>
      <vt:lpstr>Calibri</vt:lpstr>
      <vt:lpstr>Calibri Light</vt:lpstr>
      <vt:lpstr>DIN Next LT Arabic</vt:lpstr>
      <vt:lpstr>Expo Arabic Light</vt:lpstr>
      <vt:lpstr>GE Dinar Two</vt:lpstr>
      <vt:lpstr>GE Dinar Two Medium</vt:lpstr>
      <vt:lpstr>HRSD Gov Medium</vt:lpstr>
      <vt:lpstr>Montserrat</vt:lpstr>
      <vt:lpstr>Roboto</vt:lpstr>
      <vt:lpstr>Sakkal Majalla</vt:lpstr>
      <vt:lpstr>Symbol</vt:lpstr>
      <vt:lpstr>Times New Roman</vt:lpstr>
      <vt:lpstr>Wingdings</vt:lpstr>
      <vt:lpstr>Contents Slide Master</vt:lpstr>
      <vt:lpstr>3_نيـون - من ادركها بوربوينت</vt:lpstr>
      <vt:lpstr>نيـون - من ادركها بوربوينت</vt:lpstr>
      <vt:lpstr>1_Office Theme</vt:lpstr>
      <vt:lpstr>5_Office Theme</vt:lpstr>
      <vt:lpstr>7_Office Theme</vt:lpstr>
      <vt:lpstr>6_Office Theme</vt: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hima</dc:creator>
  <cp:lastModifiedBy>Dawlia Training</cp:lastModifiedBy>
  <cp:revision>1417</cp:revision>
  <cp:lastPrinted>2023-07-16T13:31:37Z</cp:lastPrinted>
  <dcterms:created xsi:type="dcterms:W3CDTF">2020-01-20T05:08:25Z</dcterms:created>
  <dcterms:modified xsi:type="dcterms:W3CDTF">2026-08-16T07:50:20Z</dcterms:modified>
</cp:coreProperties>
</file>